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261" r:id="rId4"/>
    <p:sldId id="267" r:id="rId5"/>
    <p:sldId id="268" r:id="rId6"/>
    <p:sldId id="259" r:id="rId7"/>
    <p:sldId id="260" r:id="rId8"/>
    <p:sldId id="266" r:id="rId9"/>
    <p:sldId id="273" r:id="rId10"/>
    <p:sldId id="257" r:id="rId11"/>
    <p:sldId id="269" r:id="rId12"/>
    <p:sldId id="270" r:id="rId13"/>
    <p:sldId id="263" r:id="rId14"/>
    <p:sldId id="262" r:id="rId15"/>
    <p:sldId id="272"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98"/>
    <p:restoredTop sz="61585"/>
  </p:normalViewPr>
  <p:slideViewPr>
    <p:cSldViewPr snapToGrid="0" snapToObjects="1">
      <p:cViewPr varScale="1">
        <p:scale>
          <a:sx n="88" d="100"/>
          <a:sy n="88" d="100"/>
        </p:scale>
        <p:origin x="17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2FDEF-5C25-9A49-8B33-0AE50754ADCC}" type="doc">
      <dgm:prSet loTypeId="urn:microsoft.com/office/officeart/2008/layout/AlternatingHexagons" loCatId="" qsTypeId="urn:microsoft.com/office/officeart/2005/8/quickstyle/simple1" qsCatId="simple" csTypeId="urn:microsoft.com/office/officeart/2005/8/colors/accent1_2" csCatId="accent1" phldr="1"/>
      <dgm:spPr/>
      <dgm:t>
        <a:bodyPr/>
        <a:lstStyle/>
        <a:p>
          <a:endParaRPr lang="en-GB"/>
        </a:p>
      </dgm:t>
    </dgm:pt>
    <dgm:pt modelId="{EC66F610-81A6-E446-B22E-541E76A5D35F}">
      <dgm:prSet phldrT="[Text]"/>
      <dgm:spPr/>
      <dgm:t>
        <a:bodyPr/>
        <a:lstStyle/>
        <a:p>
          <a:r>
            <a:rPr lang="en-GB" dirty="0"/>
            <a:t>Important info at start + debrief</a:t>
          </a:r>
        </a:p>
      </dgm:t>
    </dgm:pt>
    <dgm:pt modelId="{06EB3298-ED65-864C-84CC-4924E51E176F}" type="parTrans" cxnId="{C1880275-E12C-C64E-AB1F-6D113B003BFE}">
      <dgm:prSet/>
      <dgm:spPr/>
      <dgm:t>
        <a:bodyPr/>
        <a:lstStyle/>
        <a:p>
          <a:endParaRPr lang="en-GB"/>
        </a:p>
      </dgm:t>
    </dgm:pt>
    <dgm:pt modelId="{A8A73205-64F0-5342-BB9B-4B4478B40E56}" type="sibTrans" cxnId="{C1880275-E12C-C64E-AB1F-6D113B003BFE}">
      <dgm:prSet/>
      <dgm:spPr/>
      <dgm:t>
        <a:bodyPr/>
        <a:lstStyle/>
        <a:p>
          <a:endParaRPr lang="en-GB" dirty="0"/>
        </a:p>
      </dgm:t>
    </dgm:pt>
    <dgm:pt modelId="{6AC51394-1091-714C-9EA7-0E2781A00ADA}">
      <dgm:prSet phldrT="[Text]"/>
      <dgm:spPr/>
      <dgm:t>
        <a:bodyPr/>
        <a:lstStyle/>
        <a:p>
          <a:r>
            <a:rPr lang="en-GB" dirty="0"/>
            <a:t>If participants withdraw, data deleted? Clarify.</a:t>
          </a:r>
        </a:p>
      </dgm:t>
    </dgm:pt>
    <dgm:pt modelId="{69C133CF-72C8-E04F-8F90-1A82815071F1}" type="parTrans" cxnId="{1417090E-B8AC-824B-A08E-AA54CC5848CC}">
      <dgm:prSet/>
      <dgm:spPr/>
      <dgm:t>
        <a:bodyPr/>
        <a:lstStyle/>
        <a:p>
          <a:endParaRPr lang="en-GB"/>
        </a:p>
      </dgm:t>
    </dgm:pt>
    <dgm:pt modelId="{01BFB691-424E-0C43-8F2D-B043F8D661E3}" type="sibTrans" cxnId="{1417090E-B8AC-824B-A08E-AA54CC5848CC}">
      <dgm:prSet/>
      <dgm:spPr/>
      <dgm:t>
        <a:bodyPr/>
        <a:lstStyle/>
        <a:p>
          <a:endParaRPr lang="en-GB"/>
        </a:p>
      </dgm:t>
    </dgm:pt>
    <dgm:pt modelId="{C85D3EA0-9951-1945-AA36-93D3D61758DF}">
      <dgm:prSet phldrT="[Text]"/>
      <dgm:spPr/>
      <dgm:t>
        <a:bodyPr/>
        <a:lstStyle/>
        <a:p>
          <a:r>
            <a:rPr lang="en-GB" dirty="0"/>
            <a:t>Data totally anonymous - &gt; no way to remove later</a:t>
          </a:r>
        </a:p>
      </dgm:t>
    </dgm:pt>
    <dgm:pt modelId="{11707C75-7114-B04B-A518-D0FF7F587B79}" type="parTrans" cxnId="{9FBFAEE1-2555-4745-9EC2-99C6E3486763}">
      <dgm:prSet/>
      <dgm:spPr/>
      <dgm:t>
        <a:bodyPr/>
        <a:lstStyle/>
        <a:p>
          <a:endParaRPr lang="en-GB"/>
        </a:p>
      </dgm:t>
    </dgm:pt>
    <dgm:pt modelId="{4B32B2F6-3463-5849-8154-04123F297E7B}" type="sibTrans" cxnId="{9FBFAEE1-2555-4745-9EC2-99C6E3486763}">
      <dgm:prSet/>
      <dgm:spPr/>
      <dgm:t>
        <a:bodyPr/>
        <a:lstStyle/>
        <a:p>
          <a:endParaRPr lang="en-GB" dirty="0"/>
        </a:p>
      </dgm:t>
    </dgm:pt>
    <dgm:pt modelId="{88A72191-4EC5-0541-8A7C-DB6DC534EFB3}">
      <dgm:prSet phldrT="[Text]"/>
      <dgm:spPr/>
      <dgm:t>
        <a:bodyPr/>
        <a:lstStyle/>
        <a:p>
          <a:r>
            <a:rPr lang="en-GB" dirty="0"/>
            <a:t>are IP addresses stored?</a:t>
          </a:r>
        </a:p>
      </dgm:t>
    </dgm:pt>
    <dgm:pt modelId="{A09382E6-F1C1-BD44-B0F6-5738D59770E3}" type="parTrans" cxnId="{A2AE35A3-A1A0-DF4A-88CC-EC1C4AD8025D}">
      <dgm:prSet/>
      <dgm:spPr/>
      <dgm:t>
        <a:bodyPr/>
        <a:lstStyle/>
        <a:p>
          <a:endParaRPr lang="en-GB"/>
        </a:p>
      </dgm:t>
    </dgm:pt>
    <dgm:pt modelId="{EEE4B627-CE1B-8F44-949B-B0ED904531A7}" type="sibTrans" cxnId="{A2AE35A3-A1A0-DF4A-88CC-EC1C4AD8025D}">
      <dgm:prSet/>
      <dgm:spPr/>
      <dgm:t>
        <a:bodyPr/>
        <a:lstStyle/>
        <a:p>
          <a:endParaRPr lang="en-GB"/>
        </a:p>
      </dgm:t>
    </dgm:pt>
    <dgm:pt modelId="{C60BAE0D-5E82-F949-8AEA-C1797A1C089F}">
      <dgm:prSet phldrT="[Text]"/>
      <dgm:spPr/>
      <dgm:t>
        <a:bodyPr/>
        <a:lstStyle/>
        <a:p>
          <a:r>
            <a:rPr lang="en-GB" dirty="0"/>
            <a:t>Check shared data = anonymous</a:t>
          </a:r>
        </a:p>
      </dgm:t>
    </dgm:pt>
    <dgm:pt modelId="{FF71766D-A844-9E4D-8385-B6102416EA59}" type="parTrans" cxnId="{67D1566B-4E30-354C-A8CE-DF9C8FAF7713}">
      <dgm:prSet/>
      <dgm:spPr/>
      <dgm:t>
        <a:bodyPr/>
        <a:lstStyle/>
        <a:p>
          <a:endParaRPr lang="en-GB"/>
        </a:p>
      </dgm:t>
    </dgm:pt>
    <dgm:pt modelId="{5B3F960C-6E1E-A444-8F92-DA80FF742C18}" type="sibTrans" cxnId="{67D1566B-4E30-354C-A8CE-DF9C8FAF7713}">
      <dgm:prSet/>
      <dgm:spPr/>
      <dgm:t>
        <a:bodyPr/>
        <a:lstStyle/>
        <a:p>
          <a:endParaRPr lang="en-GB"/>
        </a:p>
      </dgm:t>
    </dgm:pt>
    <dgm:pt modelId="{EA8B3052-308C-824B-AD7F-3367553F3E00}">
      <dgm:prSet phldrT="[Text]"/>
      <dgm:spPr/>
      <dgm:t>
        <a:bodyPr/>
        <a:lstStyle/>
        <a:p>
          <a:r>
            <a:rPr lang="en-GB" dirty="0"/>
            <a:t>Extra care needed sensitive topics</a:t>
          </a:r>
        </a:p>
      </dgm:t>
    </dgm:pt>
    <dgm:pt modelId="{9D649A38-747E-D040-AD39-E27B430BB917}" type="parTrans" cxnId="{B724002E-4043-EB45-BAF9-10EDF7478DF7}">
      <dgm:prSet/>
      <dgm:spPr/>
      <dgm:t>
        <a:bodyPr/>
        <a:lstStyle/>
        <a:p>
          <a:endParaRPr lang="en-GB"/>
        </a:p>
      </dgm:t>
    </dgm:pt>
    <dgm:pt modelId="{D59F6136-4438-FA43-B905-2D9220922B6A}" type="sibTrans" cxnId="{B724002E-4043-EB45-BAF9-10EDF7478DF7}">
      <dgm:prSet/>
      <dgm:spPr/>
      <dgm:t>
        <a:bodyPr/>
        <a:lstStyle/>
        <a:p>
          <a:endParaRPr lang="en-GB"/>
        </a:p>
      </dgm:t>
    </dgm:pt>
    <dgm:pt modelId="{35FB222F-47F1-9C47-9598-5495ED0D1CF0}" type="pres">
      <dgm:prSet presAssocID="{9D42FDEF-5C25-9A49-8B33-0AE50754ADCC}" presName="Name0" presStyleCnt="0">
        <dgm:presLayoutVars>
          <dgm:chMax/>
          <dgm:chPref/>
          <dgm:dir/>
          <dgm:animLvl val="lvl"/>
        </dgm:presLayoutVars>
      </dgm:prSet>
      <dgm:spPr/>
    </dgm:pt>
    <dgm:pt modelId="{130DA589-7F05-234E-A0E3-44969203A5D2}" type="pres">
      <dgm:prSet presAssocID="{EC66F610-81A6-E446-B22E-541E76A5D35F}" presName="composite" presStyleCnt="0"/>
      <dgm:spPr/>
    </dgm:pt>
    <dgm:pt modelId="{2B26564F-C4E3-124B-99DE-947FA753D7A3}" type="pres">
      <dgm:prSet presAssocID="{EC66F610-81A6-E446-B22E-541E76A5D35F}" presName="Parent1" presStyleLbl="node1" presStyleIdx="0" presStyleCnt="6">
        <dgm:presLayoutVars>
          <dgm:chMax val="1"/>
          <dgm:chPref val="1"/>
          <dgm:bulletEnabled val="1"/>
        </dgm:presLayoutVars>
      </dgm:prSet>
      <dgm:spPr/>
    </dgm:pt>
    <dgm:pt modelId="{41ABCB7E-A0E4-634E-AB2F-969B51084B9D}" type="pres">
      <dgm:prSet presAssocID="{EC66F610-81A6-E446-B22E-541E76A5D35F}" presName="Childtext1" presStyleLbl="revTx" presStyleIdx="0" presStyleCnt="3">
        <dgm:presLayoutVars>
          <dgm:chMax val="0"/>
          <dgm:chPref val="0"/>
          <dgm:bulletEnabled val="1"/>
        </dgm:presLayoutVars>
      </dgm:prSet>
      <dgm:spPr/>
    </dgm:pt>
    <dgm:pt modelId="{47E3417F-CE9B-8B4B-8A0E-CE1A32CAC9FA}" type="pres">
      <dgm:prSet presAssocID="{EC66F610-81A6-E446-B22E-541E76A5D35F}" presName="BalanceSpacing" presStyleCnt="0"/>
      <dgm:spPr/>
    </dgm:pt>
    <dgm:pt modelId="{8FF96CE8-C411-CD45-AA0C-886A47E511A9}" type="pres">
      <dgm:prSet presAssocID="{EC66F610-81A6-E446-B22E-541E76A5D35F}" presName="BalanceSpacing1" presStyleCnt="0"/>
      <dgm:spPr/>
    </dgm:pt>
    <dgm:pt modelId="{547AE7A7-4300-B44D-B2EA-8B2B5F5A0613}" type="pres">
      <dgm:prSet presAssocID="{A8A73205-64F0-5342-BB9B-4B4478B40E56}" presName="Accent1Text" presStyleLbl="node1" presStyleIdx="1" presStyleCnt="6"/>
      <dgm:spPr/>
    </dgm:pt>
    <dgm:pt modelId="{0C4A7B90-C140-5549-9099-0EF6BA83F612}" type="pres">
      <dgm:prSet presAssocID="{A8A73205-64F0-5342-BB9B-4B4478B40E56}" presName="spaceBetweenRectangles" presStyleCnt="0"/>
      <dgm:spPr/>
    </dgm:pt>
    <dgm:pt modelId="{FCA20615-9F33-7847-A87E-1425BB4309E6}" type="pres">
      <dgm:prSet presAssocID="{C85D3EA0-9951-1945-AA36-93D3D61758DF}" presName="composite" presStyleCnt="0"/>
      <dgm:spPr/>
    </dgm:pt>
    <dgm:pt modelId="{3634A57C-EAFA-3D4F-A5E6-6763C4F296C2}" type="pres">
      <dgm:prSet presAssocID="{C85D3EA0-9951-1945-AA36-93D3D61758DF}" presName="Parent1" presStyleLbl="node1" presStyleIdx="2" presStyleCnt="6">
        <dgm:presLayoutVars>
          <dgm:chMax val="1"/>
          <dgm:chPref val="1"/>
          <dgm:bulletEnabled val="1"/>
        </dgm:presLayoutVars>
      </dgm:prSet>
      <dgm:spPr/>
    </dgm:pt>
    <dgm:pt modelId="{508ED1AE-7012-6544-8DD5-3058F3225040}" type="pres">
      <dgm:prSet presAssocID="{C85D3EA0-9951-1945-AA36-93D3D61758DF}" presName="Childtext1" presStyleLbl="revTx" presStyleIdx="1" presStyleCnt="3" custScaleX="52786" custScaleY="104613" custLinFactNeighborX="9583">
        <dgm:presLayoutVars>
          <dgm:chMax val="0"/>
          <dgm:chPref val="0"/>
          <dgm:bulletEnabled val="1"/>
        </dgm:presLayoutVars>
      </dgm:prSet>
      <dgm:spPr/>
    </dgm:pt>
    <dgm:pt modelId="{89DA0E4E-582B-1843-8D24-7CF23635A8D7}" type="pres">
      <dgm:prSet presAssocID="{C85D3EA0-9951-1945-AA36-93D3D61758DF}" presName="BalanceSpacing" presStyleCnt="0"/>
      <dgm:spPr/>
    </dgm:pt>
    <dgm:pt modelId="{B8B18875-5AFA-094C-B505-A8A0C8126A71}" type="pres">
      <dgm:prSet presAssocID="{C85D3EA0-9951-1945-AA36-93D3D61758DF}" presName="BalanceSpacing1" presStyleCnt="0"/>
      <dgm:spPr/>
    </dgm:pt>
    <dgm:pt modelId="{1CE3C4BA-3A55-5848-929E-EBC0E7A7D965}" type="pres">
      <dgm:prSet presAssocID="{4B32B2F6-3463-5849-8154-04123F297E7B}" presName="Accent1Text" presStyleLbl="node1" presStyleIdx="3" presStyleCnt="6"/>
      <dgm:spPr/>
    </dgm:pt>
    <dgm:pt modelId="{F00AFA9D-334A-CA42-932D-51908827169C}" type="pres">
      <dgm:prSet presAssocID="{4B32B2F6-3463-5849-8154-04123F297E7B}" presName="spaceBetweenRectangles" presStyleCnt="0"/>
      <dgm:spPr/>
    </dgm:pt>
    <dgm:pt modelId="{FB125960-2499-3B45-8DA9-62A93123D6C3}" type="pres">
      <dgm:prSet presAssocID="{C60BAE0D-5E82-F949-8AEA-C1797A1C089F}" presName="composite" presStyleCnt="0"/>
      <dgm:spPr/>
    </dgm:pt>
    <dgm:pt modelId="{9AB18ECC-8A5B-DB4C-8A7B-7CB340378A53}" type="pres">
      <dgm:prSet presAssocID="{C60BAE0D-5E82-F949-8AEA-C1797A1C089F}" presName="Parent1" presStyleLbl="node1" presStyleIdx="4" presStyleCnt="6">
        <dgm:presLayoutVars>
          <dgm:chMax val="1"/>
          <dgm:chPref val="1"/>
          <dgm:bulletEnabled val="1"/>
        </dgm:presLayoutVars>
      </dgm:prSet>
      <dgm:spPr/>
    </dgm:pt>
    <dgm:pt modelId="{916EE719-32E5-1C41-A9B4-6419216B4D2A}" type="pres">
      <dgm:prSet presAssocID="{C60BAE0D-5E82-F949-8AEA-C1797A1C089F}" presName="Childtext1" presStyleLbl="revTx" presStyleIdx="2" presStyleCnt="3">
        <dgm:presLayoutVars>
          <dgm:chMax val="0"/>
          <dgm:chPref val="0"/>
          <dgm:bulletEnabled val="1"/>
        </dgm:presLayoutVars>
      </dgm:prSet>
      <dgm:spPr/>
    </dgm:pt>
    <dgm:pt modelId="{49E2EE68-B70D-0140-B6FD-453EC0BAF65A}" type="pres">
      <dgm:prSet presAssocID="{C60BAE0D-5E82-F949-8AEA-C1797A1C089F}" presName="BalanceSpacing" presStyleCnt="0"/>
      <dgm:spPr/>
    </dgm:pt>
    <dgm:pt modelId="{FA2BB0FC-BE15-8349-8BF8-1B30C7E4D878}" type="pres">
      <dgm:prSet presAssocID="{C60BAE0D-5E82-F949-8AEA-C1797A1C089F}" presName="BalanceSpacing1" presStyleCnt="0"/>
      <dgm:spPr/>
    </dgm:pt>
    <dgm:pt modelId="{0CBB8176-1632-724A-B64A-8F0B3150BEE5}" type="pres">
      <dgm:prSet presAssocID="{5B3F960C-6E1E-A444-8F92-DA80FF742C18}" presName="Accent1Text" presStyleLbl="node1" presStyleIdx="5" presStyleCnt="6"/>
      <dgm:spPr/>
    </dgm:pt>
  </dgm:ptLst>
  <dgm:cxnLst>
    <dgm:cxn modelId="{1417090E-B8AC-824B-A08E-AA54CC5848CC}" srcId="{EC66F610-81A6-E446-B22E-541E76A5D35F}" destId="{6AC51394-1091-714C-9EA7-0E2781A00ADA}" srcOrd="0" destOrd="0" parTransId="{69C133CF-72C8-E04F-8F90-1A82815071F1}" sibTransId="{01BFB691-424E-0C43-8F2D-B043F8D661E3}"/>
    <dgm:cxn modelId="{B724002E-4043-EB45-BAF9-10EDF7478DF7}" srcId="{C60BAE0D-5E82-F949-8AEA-C1797A1C089F}" destId="{EA8B3052-308C-824B-AD7F-3367553F3E00}" srcOrd="0" destOrd="0" parTransId="{9D649A38-747E-D040-AD39-E27B430BB917}" sibTransId="{D59F6136-4438-FA43-B905-2D9220922B6A}"/>
    <dgm:cxn modelId="{65D1F758-2D1E-9D44-AFC4-11062172366A}" type="presOf" srcId="{A8A73205-64F0-5342-BB9B-4B4478B40E56}" destId="{547AE7A7-4300-B44D-B2EA-8B2B5F5A0613}" srcOrd="0" destOrd="0" presId="urn:microsoft.com/office/officeart/2008/layout/AlternatingHexagons"/>
    <dgm:cxn modelId="{67D1566B-4E30-354C-A8CE-DF9C8FAF7713}" srcId="{9D42FDEF-5C25-9A49-8B33-0AE50754ADCC}" destId="{C60BAE0D-5E82-F949-8AEA-C1797A1C089F}" srcOrd="2" destOrd="0" parTransId="{FF71766D-A844-9E4D-8385-B6102416EA59}" sibTransId="{5B3F960C-6E1E-A444-8F92-DA80FF742C18}"/>
    <dgm:cxn modelId="{C1880275-E12C-C64E-AB1F-6D113B003BFE}" srcId="{9D42FDEF-5C25-9A49-8B33-0AE50754ADCC}" destId="{EC66F610-81A6-E446-B22E-541E76A5D35F}" srcOrd="0" destOrd="0" parTransId="{06EB3298-ED65-864C-84CC-4924E51E176F}" sibTransId="{A8A73205-64F0-5342-BB9B-4B4478B40E56}"/>
    <dgm:cxn modelId="{1EDA2977-2823-B94F-9AD8-3D5A5C196BB6}" type="presOf" srcId="{EC66F610-81A6-E446-B22E-541E76A5D35F}" destId="{2B26564F-C4E3-124B-99DE-947FA753D7A3}" srcOrd="0" destOrd="0" presId="urn:microsoft.com/office/officeart/2008/layout/AlternatingHexagons"/>
    <dgm:cxn modelId="{A2AE35A3-A1A0-DF4A-88CC-EC1C4AD8025D}" srcId="{C85D3EA0-9951-1945-AA36-93D3D61758DF}" destId="{88A72191-4EC5-0541-8A7C-DB6DC534EFB3}" srcOrd="0" destOrd="0" parTransId="{A09382E6-F1C1-BD44-B0F6-5738D59770E3}" sibTransId="{EEE4B627-CE1B-8F44-949B-B0ED904531A7}"/>
    <dgm:cxn modelId="{ADC2D5AE-BD94-FC47-931E-B2E5C84EA1EB}" type="presOf" srcId="{6AC51394-1091-714C-9EA7-0E2781A00ADA}" destId="{41ABCB7E-A0E4-634E-AB2F-969B51084B9D}" srcOrd="0" destOrd="0" presId="urn:microsoft.com/office/officeart/2008/layout/AlternatingHexagons"/>
    <dgm:cxn modelId="{927F6CB3-5599-0B4A-9931-41F2FFFDCE04}" type="presOf" srcId="{9D42FDEF-5C25-9A49-8B33-0AE50754ADCC}" destId="{35FB222F-47F1-9C47-9598-5495ED0D1CF0}" srcOrd="0" destOrd="0" presId="urn:microsoft.com/office/officeart/2008/layout/AlternatingHexagons"/>
    <dgm:cxn modelId="{CF0CA9B7-64E9-0E43-BC39-033F0EF3B749}" type="presOf" srcId="{5B3F960C-6E1E-A444-8F92-DA80FF742C18}" destId="{0CBB8176-1632-724A-B64A-8F0B3150BEE5}" srcOrd="0" destOrd="0" presId="urn:microsoft.com/office/officeart/2008/layout/AlternatingHexagons"/>
    <dgm:cxn modelId="{29B8D6D3-3728-1147-B848-66A179B8BFB3}" type="presOf" srcId="{C60BAE0D-5E82-F949-8AEA-C1797A1C089F}" destId="{9AB18ECC-8A5B-DB4C-8A7B-7CB340378A53}" srcOrd="0" destOrd="0" presId="urn:microsoft.com/office/officeart/2008/layout/AlternatingHexagons"/>
    <dgm:cxn modelId="{9FBFAEE1-2555-4745-9EC2-99C6E3486763}" srcId="{9D42FDEF-5C25-9A49-8B33-0AE50754ADCC}" destId="{C85D3EA0-9951-1945-AA36-93D3D61758DF}" srcOrd="1" destOrd="0" parTransId="{11707C75-7114-B04B-A518-D0FF7F587B79}" sibTransId="{4B32B2F6-3463-5849-8154-04123F297E7B}"/>
    <dgm:cxn modelId="{C0B142EC-0066-C348-BD15-069A3D8C8B76}" type="presOf" srcId="{88A72191-4EC5-0541-8A7C-DB6DC534EFB3}" destId="{508ED1AE-7012-6544-8DD5-3058F3225040}" srcOrd="0" destOrd="0" presId="urn:microsoft.com/office/officeart/2008/layout/AlternatingHexagons"/>
    <dgm:cxn modelId="{4C0881EC-29E1-FD4B-95DE-57CEC9AC756C}" type="presOf" srcId="{4B32B2F6-3463-5849-8154-04123F297E7B}" destId="{1CE3C4BA-3A55-5848-929E-EBC0E7A7D965}" srcOrd="0" destOrd="0" presId="urn:microsoft.com/office/officeart/2008/layout/AlternatingHexagons"/>
    <dgm:cxn modelId="{335ACBEF-01A5-E64B-A760-684E1A70C961}" type="presOf" srcId="{C85D3EA0-9951-1945-AA36-93D3D61758DF}" destId="{3634A57C-EAFA-3D4F-A5E6-6763C4F296C2}" srcOrd="0" destOrd="0" presId="urn:microsoft.com/office/officeart/2008/layout/AlternatingHexagons"/>
    <dgm:cxn modelId="{895CEFF0-698B-F442-8506-5EB9CFED0F65}" type="presOf" srcId="{EA8B3052-308C-824B-AD7F-3367553F3E00}" destId="{916EE719-32E5-1C41-A9B4-6419216B4D2A}" srcOrd="0" destOrd="0" presId="urn:microsoft.com/office/officeart/2008/layout/AlternatingHexagons"/>
    <dgm:cxn modelId="{58B82BD4-2242-C041-9D15-587037A47A7C}" type="presParOf" srcId="{35FB222F-47F1-9C47-9598-5495ED0D1CF0}" destId="{130DA589-7F05-234E-A0E3-44969203A5D2}" srcOrd="0" destOrd="0" presId="urn:microsoft.com/office/officeart/2008/layout/AlternatingHexagons"/>
    <dgm:cxn modelId="{09FFF2CB-5BC5-484E-A32A-92CC64F9A6B6}" type="presParOf" srcId="{130DA589-7F05-234E-A0E3-44969203A5D2}" destId="{2B26564F-C4E3-124B-99DE-947FA753D7A3}" srcOrd="0" destOrd="0" presId="urn:microsoft.com/office/officeart/2008/layout/AlternatingHexagons"/>
    <dgm:cxn modelId="{BF1AADCC-1568-1245-883D-558C7AFE52AC}" type="presParOf" srcId="{130DA589-7F05-234E-A0E3-44969203A5D2}" destId="{41ABCB7E-A0E4-634E-AB2F-969B51084B9D}" srcOrd="1" destOrd="0" presId="urn:microsoft.com/office/officeart/2008/layout/AlternatingHexagons"/>
    <dgm:cxn modelId="{48FA145D-5546-AF42-8E3E-EC7979BE0C17}" type="presParOf" srcId="{130DA589-7F05-234E-A0E3-44969203A5D2}" destId="{47E3417F-CE9B-8B4B-8A0E-CE1A32CAC9FA}" srcOrd="2" destOrd="0" presId="urn:microsoft.com/office/officeart/2008/layout/AlternatingHexagons"/>
    <dgm:cxn modelId="{CBA10888-2878-5A41-863D-D1EE6D200C73}" type="presParOf" srcId="{130DA589-7F05-234E-A0E3-44969203A5D2}" destId="{8FF96CE8-C411-CD45-AA0C-886A47E511A9}" srcOrd="3" destOrd="0" presId="urn:microsoft.com/office/officeart/2008/layout/AlternatingHexagons"/>
    <dgm:cxn modelId="{53877B12-3A38-9F4D-BC51-16AEC368D3D8}" type="presParOf" srcId="{130DA589-7F05-234E-A0E3-44969203A5D2}" destId="{547AE7A7-4300-B44D-B2EA-8B2B5F5A0613}" srcOrd="4" destOrd="0" presId="urn:microsoft.com/office/officeart/2008/layout/AlternatingHexagons"/>
    <dgm:cxn modelId="{32AEE30B-01BB-E246-85BC-93B184B2CA53}" type="presParOf" srcId="{35FB222F-47F1-9C47-9598-5495ED0D1CF0}" destId="{0C4A7B90-C140-5549-9099-0EF6BA83F612}" srcOrd="1" destOrd="0" presId="urn:microsoft.com/office/officeart/2008/layout/AlternatingHexagons"/>
    <dgm:cxn modelId="{634CBBFE-A175-8142-97AE-4A5318A32AAB}" type="presParOf" srcId="{35FB222F-47F1-9C47-9598-5495ED0D1CF0}" destId="{FCA20615-9F33-7847-A87E-1425BB4309E6}" srcOrd="2" destOrd="0" presId="urn:microsoft.com/office/officeart/2008/layout/AlternatingHexagons"/>
    <dgm:cxn modelId="{091D00F6-C793-9A4E-A04F-1A0C0ACDDA49}" type="presParOf" srcId="{FCA20615-9F33-7847-A87E-1425BB4309E6}" destId="{3634A57C-EAFA-3D4F-A5E6-6763C4F296C2}" srcOrd="0" destOrd="0" presId="urn:microsoft.com/office/officeart/2008/layout/AlternatingHexagons"/>
    <dgm:cxn modelId="{0425B972-2B20-F446-8FA7-01B8ACC8C1DC}" type="presParOf" srcId="{FCA20615-9F33-7847-A87E-1425BB4309E6}" destId="{508ED1AE-7012-6544-8DD5-3058F3225040}" srcOrd="1" destOrd="0" presId="urn:microsoft.com/office/officeart/2008/layout/AlternatingHexagons"/>
    <dgm:cxn modelId="{63A5168A-E988-7C40-816C-47A88568D6C2}" type="presParOf" srcId="{FCA20615-9F33-7847-A87E-1425BB4309E6}" destId="{89DA0E4E-582B-1843-8D24-7CF23635A8D7}" srcOrd="2" destOrd="0" presId="urn:microsoft.com/office/officeart/2008/layout/AlternatingHexagons"/>
    <dgm:cxn modelId="{8BE775C1-B05A-5644-8A03-456BF8C64848}" type="presParOf" srcId="{FCA20615-9F33-7847-A87E-1425BB4309E6}" destId="{B8B18875-5AFA-094C-B505-A8A0C8126A71}" srcOrd="3" destOrd="0" presId="urn:microsoft.com/office/officeart/2008/layout/AlternatingHexagons"/>
    <dgm:cxn modelId="{140EA12E-69A0-5947-82E4-46C4BA29E16F}" type="presParOf" srcId="{FCA20615-9F33-7847-A87E-1425BB4309E6}" destId="{1CE3C4BA-3A55-5848-929E-EBC0E7A7D965}" srcOrd="4" destOrd="0" presId="urn:microsoft.com/office/officeart/2008/layout/AlternatingHexagons"/>
    <dgm:cxn modelId="{4DDCBF11-A2C7-C44D-A103-D4CD68BEF8C5}" type="presParOf" srcId="{35FB222F-47F1-9C47-9598-5495ED0D1CF0}" destId="{F00AFA9D-334A-CA42-932D-51908827169C}" srcOrd="3" destOrd="0" presId="urn:microsoft.com/office/officeart/2008/layout/AlternatingHexagons"/>
    <dgm:cxn modelId="{477EA83A-AB66-BC49-B4E2-79B8F826890C}" type="presParOf" srcId="{35FB222F-47F1-9C47-9598-5495ED0D1CF0}" destId="{FB125960-2499-3B45-8DA9-62A93123D6C3}" srcOrd="4" destOrd="0" presId="urn:microsoft.com/office/officeart/2008/layout/AlternatingHexagons"/>
    <dgm:cxn modelId="{4A96F8AE-BF02-C443-A95F-F23AA4039DEE}" type="presParOf" srcId="{FB125960-2499-3B45-8DA9-62A93123D6C3}" destId="{9AB18ECC-8A5B-DB4C-8A7B-7CB340378A53}" srcOrd="0" destOrd="0" presId="urn:microsoft.com/office/officeart/2008/layout/AlternatingHexagons"/>
    <dgm:cxn modelId="{3BE77D16-77F7-E140-82DF-760EBAA10ABE}" type="presParOf" srcId="{FB125960-2499-3B45-8DA9-62A93123D6C3}" destId="{916EE719-32E5-1C41-A9B4-6419216B4D2A}" srcOrd="1" destOrd="0" presId="urn:microsoft.com/office/officeart/2008/layout/AlternatingHexagons"/>
    <dgm:cxn modelId="{8A3AA109-41E7-964B-BD78-EC9082A7C763}" type="presParOf" srcId="{FB125960-2499-3B45-8DA9-62A93123D6C3}" destId="{49E2EE68-B70D-0140-B6FD-453EC0BAF65A}" srcOrd="2" destOrd="0" presId="urn:microsoft.com/office/officeart/2008/layout/AlternatingHexagons"/>
    <dgm:cxn modelId="{13FB6DF5-412E-C34F-B960-304D98736CDC}" type="presParOf" srcId="{FB125960-2499-3B45-8DA9-62A93123D6C3}" destId="{FA2BB0FC-BE15-8349-8BF8-1B30C7E4D878}" srcOrd="3" destOrd="0" presId="urn:microsoft.com/office/officeart/2008/layout/AlternatingHexagons"/>
    <dgm:cxn modelId="{BF89A6DA-DC4B-E94F-B1B7-394A6542F002}" type="presParOf" srcId="{FB125960-2499-3B45-8DA9-62A93123D6C3}" destId="{0CBB8176-1632-724A-B64A-8F0B3150BEE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6564F-C4E3-124B-99DE-947FA753D7A3}">
      <dsp:nvSpPr>
        <dsp:cNvPr id="0" name=""/>
        <dsp:cNvSpPr/>
      </dsp:nvSpPr>
      <dsp:spPr>
        <a:xfrm rot="5400000">
          <a:off x="3506806" y="130656"/>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Important info at start + debrief</a:t>
          </a:r>
        </a:p>
      </dsp:txBody>
      <dsp:txXfrm rot="-5400000">
        <a:off x="3909687" y="313106"/>
        <a:ext cx="1202866" cy="1382606"/>
      </dsp:txXfrm>
    </dsp:sp>
    <dsp:sp modelId="{41ABCB7E-A0E4-634E-AB2F-969B51084B9D}">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If participants withdraw, data deleted? Clarify.</a:t>
          </a:r>
        </a:p>
      </dsp:txBody>
      <dsp:txXfrm>
        <a:off x="5437901" y="401821"/>
        <a:ext cx="2241629" cy="1205177"/>
      </dsp:txXfrm>
    </dsp:sp>
    <dsp:sp modelId="{547AE7A7-4300-B44D-B2EA-8B2B5F5A0613}">
      <dsp:nvSpPr>
        <dsp:cNvPr id="0" name=""/>
        <dsp:cNvSpPr/>
      </dsp:nvSpPr>
      <dsp:spPr>
        <a:xfrm rot="5400000">
          <a:off x="1619499" y="130656"/>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rot="-5400000">
        <a:off x="2022380" y="313106"/>
        <a:ext cx="1202866" cy="1382606"/>
      </dsp:txXfrm>
    </dsp:sp>
    <dsp:sp modelId="{3634A57C-EAFA-3D4F-A5E6-6763C4F296C2}">
      <dsp:nvSpPr>
        <dsp:cNvPr id="0" name=""/>
        <dsp:cNvSpPr/>
      </dsp:nvSpPr>
      <dsp:spPr>
        <a:xfrm rot="5400000">
          <a:off x="2559537" y="183558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Data totally anonymous - &gt; no way to remove later</a:t>
          </a:r>
        </a:p>
      </dsp:txBody>
      <dsp:txXfrm rot="-5400000">
        <a:off x="2962418" y="2018030"/>
        <a:ext cx="1202866" cy="1382606"/>
      </dsp:txXfrm>
    </dsp:sp>
    <dsp:sp modelId="{508ED1AE-7012-6544-8DD5-3058F3225040}">
      <dsp:nvSpPr>
        <dsp:cNvPr id="0" name=""/>
        <dsp:cNvSpPr/>
      </dsp:nvSpPr>
      <dsp:spPr>
        <a:xfrm>
          <a:off x="1168465" y="2078947"/>
          <a:ext cx="1145096" cy="1260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en-GB" sz="1700" kern="1200" dirty="0"/>
            <a:t>are IP addresses stored?</a:t>
          </a:r>
        </a:p>
      </dsp:txBody>
      <dsp:txXfrm>
        <a:off x="1168465" y="2078947"/>
        <a:ext cx="1145096" cy="1260771"/>
      </dsp:txXfrm>
    </dsp:sp>
    <dsp:sp modelId="{1CE3C4BA-3A55-5848-929E-EBC0E7A7D965}">
      <dsp:nvSpPr>
        <dsp:cNvPr id="0" name=""/>
        <dsp:cNvSpPr/>
      </dsp:nvSpPr>
      <dsp:spPr>
        <a:xfrm rot="5400000">
          <a:off x="4446844" y="183558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rot="-5400000">
        <a:off x="4849725" y="2018030"/>
        <a:ext cx="1202866" cy="1382606"/>
      </dsp:txXfrm>
    </dsp:sp>
    <dsp:sp modelId="{9AB18ECC-8A5B-DB4C-8A7B-7CB340378A53}">
      <dsp:nvSpPr>
        <dsp:cNvPr id="0" name=""/>
        <dsp:cNvSpPr/>
      </dsp:nvSpPr>
      <dsp:spPr>
        <a:xfrm rot="5400000">
          <a:off x="3506806" y="3540503"/>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Check shared data = anonymous</a:t>
          </a:r>
        </a:p>
      </dsp:txBody>
      <dsp:txXfrm rot="-5400000">
        <a:off x="3909687" y="3722953"/>
        <a:ext cx="1202866" cy="1382606"/>
      </dsp:txXfrm>
    </dsp:sp>
    <dsp:sp modelId="{916EE719-32E5-1C41-A9B4-6419216B4D2A}">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Extra care needed sensitive topics</a:t>
          </a:r>
        </a:p>
      </dsp:txBody>
      <dsp:txXfrm>
        <a:off x="5437901" y="3811668"/>
        <a:ext cx="2241629" cy="1205177"/>
      </dsp:txXfrm>
    </dsp:sp>
    <dsp:sp modelId="{0CBB8176-1632-724A-B64A-8F0B3150BEE5}">
      <dsp:nvSpPr>
        <dsp:cNvPr id="0" name=""/>
        <dsp:cNvSpPr/>
      </dsp:nvSpPr>
      <dsp:spPr>
        <a:xfrm rot="5400000">
          <a:off x="1619499" y="3540503"/>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022380" y="3722953"/>
        <a:ext cx="1202866" cy="138260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9DE81-5E7B-6541-BCE3-58F7FFFCE1AD}" type="datetimeFigureOut">
              <a:rPr lang="en-GB" smtClean="0"/>
              <a:t>09/04/2020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30A9-80E8-3449-B9F6-F737A8929FA2}" type="slidenum">
              <a:rPr lang="en-GB" smtClean="0"/>
              <a:t>‹#›</a:t>
            </a:fld>
            <a:endParaRPr lang="en-GB"/>
          </a:p>
        </p:txBody>
      </p:sp>
    </p:spTree>
    <p:extLst>
      <p:ext uri="{BB962C8B-B14F-4D97-AF65-F5344CB8AC3E}">
        <p14:creationId xmlns:p14="http://schemas.microsoft.com/office/powerpoint/2010/main" val="388398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radylab.ucsd.edu/tt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it would be good to explain what Hits is, what workers are, </a:t>
            </a:r>
            <a:r>
              <a:rPr lang="en-US" dirty="0" err="1"/>
              <a:t>etc</a:t>
            </a:r>
            <a:r>
              <a:rPr lang="en-US" dirty="0"/>
              <a:t> </a:t>
            </a:r>
            <a:r>
              <a:rPr lang="en-US" dirty="0" err="1"/>
              <a:t>etc</a:t>
            </a:r>
            <a:endParaRPr lang="en-US" dirty="0"/>
          </a:p>
          <a:p>
            <a:r>
              <a:rPr lang="en-US" dirty="0"/>
              <a:t>Also, this website has a lot of interesting videos which are basic tutorials to </a:t>
            </a:r>
            <a:r>
              <a:rPr lang="en-US" dirty="0" err="1"/>
              <a:t>mTurk</a:t>
            </a:r>
            <a:r>
              <a:rPr lang="en-US" dirty="0"/>
              <a:t>: </a:t>
            </a:r>
            <a:r>
              <a:rPr lang="en-US" dirty="0">
                <a:hlinkClick r:id="rId3"/>
              </a:rPr>
              <a:t>https://bradylab.ucsd.edu/ttt/</a:t>
            </a:r>
            <a:br>
              <a:rPr lang="en-US" dirty="0"/>
            </a:br>
            <a:r>
              <a:rPr lang="en-US" dirty="0"/>
              <a:t>Day 1 is an awesome intro to Turk</a:t>
            </a:r>
          </a:p>
        </p:txBody>
      </p:sp>
      <p:sp>
        <p:nvSpPr>
          <p:cNvPr id="4" name="Slide Number Placeholder 3"/>
          <p:cNvSpPr>
            <a:spLocks noGrp="1"/>
          </p:cNvSpPr>
          <p:nvPr>
            <p:ph type="sldNum" sz="quarter" idx="5"/>
          </p:nvPr>
        </p:nvSpPr>
        <p:spPr/>
        <p:txBody>
          <a:bodyPr/>
          <a:lstStyle/>
          <a:p>
            <a:fld id="{3FD2E50F-0B98-8141-BBF6-A4FD9475122B}" type="slidenum">
              <a:rPr lang="en-US" smtClean="0"/>
              <a:t>8</a:t>
            </a:fld>
            <a:endParaRPr lang="en-US"/>
          </a:p>
        </p:txBody>
      </p:sp>
    </p:spTree>
    <p:extLst>
      <p:ext uri="{BB962C8B-B14F-4D97-AF65-F5344CB8AC3E}">
        <p14:creationId xmlns:p14="http://schemas.microsoft.com/office/powerpoint/2010/main" val="400673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www.cloudresearch.com</a:t>
            </a:r>
            <a:r>
              <a:rPr lang="en-GB" dirty="0"/>
              <a:t>/resources/blog/are-</a:t>
            </a:r>
            <a:r>
              <a:rPr lang="en-GB" dirty="0" err="1"/>
              <a:t>mturk</a:t>
            </a:r>
            <a:r>
              <a:rPr lang="en-GB" dirty="0"/>
              <a:t>-workers-who-they-say-they-are/</a:t>
            </a:r>
          </a:p>
        </p:txBody>
      </p:sp>
      <p:sp>
        <p:nvSpPr>
          <p:cNvPr id="4" name="Slide Number Placeholder 3"/>
          <p:cNvSpPr>
            <a:spLocks noGrp="1"/>
          </p:cNvSpPr>
          <p:nvPr>
            <p:ph type="sldNum" sz="quarter" idx="5"/>
          </p:nvPr>
        </p:nvSpPr>
        <p:spPr/>
        <p:txBody>
          <a:bodyPr/>
          <a:lstStyle/>
          <a:p>
            <a:fld id="{E16930A9-80E8-3449-B9F6-F737A8929FA2}" type="slidenum">
              <a:rPr lang="en-GB" smtClean="0"/>
              <a:t>9</a:t>
            </a:fld>
            <a:endParaRPr lang="en-GB"/>
          </a:p>
        </p:txBody>
      </p:sp>
    </p:spTree>
    <p:extLst>
      <p:ext uri="{BB962C8B-B14F-4D97-AF65-F5344CB8AC3E}">
        <p14:creationId xmlns:p14="http://schemas.microsoft.com/office/powerpoint/2010/main" val="206942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www.cloudresearch.com</a:t>
            </a:r>
            <a:r>
              <a:rPr lang="en-GB" dirty="0"/>
              <a:t>/resources/blog/are-</a:t>
            </a:r>
            <a:r>
              <a:rPr lang="en-GB" dirty="0" err="1"/>
              <a:t>mturk</a:t>
            </a:r>
            <a:r>
              <a:rPr lang="en-GB" dirty="0"/>
              <a:t>-workers-who-they-say-they-are/</a:t>
            </a:r>
          </a:p>
        </p:txBody>
      </p:sp>
      <p:sp>
        <p:nvSpPr>
          <p:cNvPr id="4" name="Slide Number Placeholder 3"/>
          <p:cNvSpPr>
            <a:spLocks noGrp="1"/>
          </p:cNvSpPr>
          <p:nvPr>
            <p:ph type="sldNum" sz="quarter" idx="5"/>
          </p:nvPr>
        </p:nvSpPr>
        <p:spPr/>
        <p:txBody>
          <a:bodyPr/>
          <a:lstStyle/>
          <a:p>
            <a:fld id="{E16930A9-80E8-3449-B9F6-F737A8929FA2}" type="slidenum">
              <a:rPr lang="en-GB" smtClean="0"/>
              <a:t>10</a:t>
            </a:fld>
            <a:endParaRPr lang="en-GB"/>
          </a:p>
        </p:txBody>
      </p:sp>
    </p:spTree>
    <p:extLst>
      <p:ext uri="{BB962C8B-B14F-4D97-AF65-F5344CB8AC3E}">
        <p14:creationId xmlns:p14="http://schemas.microsoft.com/office/powerpoint/2010/main" val="3387720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e.g. test 1,000 people on some easy categorisation captcha style task, plus ask demographic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gets attention and they’re more motivated</a:t>
            </a:r>
          </a:p>
          <a:p>
            <a:endParaRPr lang="en-GB" dirty="0"/>
          </a:p>
        </p:txBody>
      </p:sp>
      <p:sp>
        <p:nvSpPr>
          <p:cNvPr id="4" name="Slide Number Placeholder 3"/>
          <p:cNvSpPr>
            <a:spLocks noGrp="1"/>
          </p:cNvSpPr>
          <p:nvPr>
            <p:ph type="sldNum" sz="quarter" idx="5"/>
          </p:nvPr>
        </p:nvSpPr>
        <p:spPr/>
        <p:txBody>
          <a:bodyPr/>
          <a:lstStyle/>
          <a:p>
            <a:fld id="{E16930A9-80E8-3449-B9F6-F737A8929FA2}" type="slidenum">
              <a:rPr lang="en-GB" smtClean="0"/>
              <a:t>12</a:t>
            </a:fld>
            <a:endParaRPr lang="en-GB"/>
          </a:p>
        </p:txBody>
      </p:sp>
    </p:spTree>
    <p:extLst>
      <p:ext uri="{BB962C8B-B14F-4D97-AF65-F5344CB8AC3E}">
        <p14:creationId xmlns:p14="http://schemas.microsoft.com/office/powerpoint/2010/main" val="322575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“We’re a small scientific lab who runs experiments using public funding. It’s important to use to get good data for our studies, so please answer the next question honestly. You will still get paid/credited for your time no matter what you write in this question. Is there any reason why we shouldn’t use your data e.g. got bored, experienced </a:t>
            </a:r>
            <a:r>
              <a:rPr lang="en-GB" i="1" dirty="0" err="1"/>
              <a:t>distractations</a:t>
            </a:r>
            <a:r>
              <a:rPr lang="en-GB" i="1" dirty="0"/>
              <a:t>, didn’t understand the instructions etc)?”</a:t>
            </a:r>
            <a:endParaRPr lang="en-GB" dirty="0"/>
          </a:p>
        </p:txBody>
      </p:sp>
      <p:sp>
        <p:nvSpPr>
          <p:cNvPr id="4" name="Slide Number Placeholder 3"/>
          <p:cNvSpPr>
            <a:spLocks noGrp="1"/>
          </p:cNvSpPr>
          <p:nvPr>
            <p:ph type="sldNum" sz="quarter" idx="5"/>
          </p:nvPr>
        </p:nvSpPr>
        <p:spPr/>
        <p:txBody>
          <a:bodyPr/>
          <a:lstStyle/>
          <a:p>
            <a:fld id="{E16930A9-80E8-3449-B9F6-F737A8929FA2}" type="slidenum">
              <a:rPr lang="en-GB" smtClean="0"/>
              <a:t>14</a:t>
            </a:fld>
            <a:endParaRPr lang="en-GB"/>
          </a:p>
        </p:txBody>
      </p:sp>
    </p:spTree>
    <p:extLst>
      <p:ext uri="{BB962C8B-B14F-4D97-AF65-F5344CB8AC3E}">
        <p14:creationId xmlns:p14="http://schemas.microsoft.com/office/powerpoint/2010/main" val="52347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may not get to the end of the study, so any important info needs to be in the initial info as well as the debrief (as much as possible e.g. contact information, access to helplines etc).</a:t>
            </a:r>
            <a:br>
              <a:rPr lang="en-GB" dirty="0"/>
            </a:br>
            <a:endParaRPr lang="en-GB" dirty="0"/>
          </a:p>
          <a:p>
            <a:r>
              <a:rPr lang="en-GB" dirty="0"/>
              <a:t>if participants withdraw, is their data deleted? You need to clarify to participants what will happen. Some software (e.g. Testable) won’t send you the data unless participants submit it at the end of the study, to avoid this issue</a:t>
            </a:r>
            <a:br>
              <a:rPr lang="en-GB" dirty="0"/>
            </a:br>
            <a:endParaRPr lang="en-GB" dirty="0"/>
          </a:p>
          <a:p>
            <a:r>
              <a:rPr lang="en-GB" dirty="0"/>
              <a:t>some web software stores IP addresses unless an effort is made to stop this, and IP addresses are extremely identifiable (e.g. Qualtrics does, but it can be turned off; Testable doesn’t, because it is UK based and adheres to BPS guidelines). If researchers find themselves with IP addresses in their data, they should delete this information as soon as possible i.e. after any data cleaning</a:t>
            </a:r>
            <a:br>
              <a:rPr lang="en-GB" dirty="0"/>
            </a:br>
            <a:endParaRPr lang="en-GB" dirty="0"/>
          </a:p>
          <a:p>
            <a:r>
              <a:rPr lang="en-GB" dirty="0"/>
              <a:t>if data are totally anonymous, like a lot of our studies will be, there is no way to remove the data later on once participants submit. I think our online data consent form already makes this clear but worth checking.</a:t>
            </a:r>
            <a:br>
              <a:rPr lang="en-GB" dirty="0"/>
            </a:br>
            <a:endParaRPr lang="en-GB" dirty="0"/>
          </a:p>
          <a:p>
            <a:r>
              <a:rPr lang="en-GB" dirty="0"/>
              <a:t>any data which is shared with other researchers should be double checked to make sure its anonymous i.e. it doesn’t have usernames or email addresses in it</a:t>
            </a:r>
            <a:br>
              <a:rPr lang="en-GB" dirty="0"/>
            </a:br>
            <a:endParaRPr lang="en-GB" dirty="0"/>
          </a:p>
          <a:p>
            <a:r>
              <a:rPr lang="en-GB" dirty="0"/>
              <a:t>extra care is needed if topic is sensitive or if deception is used, as debriefing isn’t in person (and right now as Louise pointed out, a lot of people are feeling very stressed so we should be mindful of the situation)</a:t>
            </a:r>
          </a:p>
          <a:p>
            <a:endParaRPr lang="en-GB" dirty="0"/>
          </a:p>
        </p:txBody>
      </p:sp>
      <p:sp>
        <p:nvSpPr>
          <p:cNvPr id="4" name="Slide Number Placeholder 3"/>
          <p:cNvSpPr>
            <a:spLocks noGrp="1"/>
          </p:cNvSpPr>
          <p:nvPr>
            <p:ph type="sldNum" sz="quarter" idx="5"/>
          </p:nvPr>
        </p:nvSpPr>
        <p:spPr/>
        <p:txBody>
          <a:bodyPr/>
          <a:lstStyle/>
          <a:p>
            <a:fld id="{E16930A9-80E8-3449-B9F6-F737A8929FA2}" type="slidenum">
              <a:rPr lang="en-GB" smtClean="0"/>
              <a:t>15</a:t>
            </a:fld>
            <a:endParaRPr lang="en-GB"/>
          </a:p>
        </p:txBody>
      </p:sp>
    </p:spTree>
    <p:extLst>
      <p:ext uri="{BB962C8B-B14F-4D97-AF65-F5344CB8AC3E}">
        <p14:creationId xmlns:p14="http://schemas.microsoft.com/office/powerpoint/2010/main" val="201840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B24E-046E-424C-BE97-DB75F48FC75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509863A-EA04-404F-9BFF-A2F8216F3B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6B63325-478A-1B46-92BA-FA063AE81B56}"/>
              </a:ext>
            </a:extLst>
          </p:cNvPr>
          <p:cNvSpPr>
            <a:spLocks noGrp="1"/>
          </p:cNvSpPr>
          <p:nvPr>
            <p:ph type="dt" sz="half" idx="10"/>
          </p:nvPr>
        </p:nvSpPr>
        <p:spPr/>
        <p:txBody>
          <a:bodyPr/>
          <a:lstStyle/>
          <a:p>
            <a:fld id="{92DF42BE-FF28-EA4E-B9A8-31E356F90550}" type="datetimeFigureOut">
              <a:rPr lang="en-GB" smtClean="0"/>
              <a:t>09/04/2020</a:t>
            </a:fld>
            <a:endParaRPr lang="en-GB"/>
          </a:p>
        </p:txBody>
      </p:sp>
      <p:sp>
        <p:nvSpPr>
          <p:cNvPr id="5" name="Footer Placeholder 4">
            <a:extLst>
              <a:ext uri="{FF2B5EF4-FFF2-40B4-BE49-F238E27FC236}">
                <a16:creationId xmlns:a16="http://schemas.microsoft.com/office/drawing/2014/main" id="{70AE7598-9E5B-764F-96B5-1F87F3FE89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FA510C-911E-364B-86D7-8D0AEC36EB7F}"/>
              </a:ext>
            </a:extLst>
          </p:cNvPr>
          <p:cNvSpPr>
            <a:spLocks noGrp="1"/>
          </p:cNvSpPr>
          <p:nvPr>
            <p:ph type="sldNum" sz="quarter" idx="12"/>
          </p:nvPr>
        </p:nvSpPr>
        <p:spPr/>
        <p:txBody>
          <a:bodyPr/>
          <a:lstStyle/>
          <a:p>
            <a:fld id="{B8123401-C3AD-414D-869F-EB55C86675E9}" type="slidenum">
              <a:rPr lang="en-GB" smtClean="0"/>
              <a:t>‹#›</a:t>
            </a:fld>
            <a:endParaRPr lang="en-GB"/>
          </a:p>
        </p:txBody>
      </p:sp>
    </p:spTree>
    <p:extLst>
      <p:ext uri="{BB962C8B-B14F-4D97-AF65-F5344CB8AC3E}">
        <p14:creationId xmlns:p14="http://schemas.microsoft.com/office/powerpoint/2010/main" val="195774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18D9-F16A-354A-8F2C-E6BF9C1DAD2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654A9FA-9AE4-E746-82E9-555940E8ED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1D28CD-9338-0A43-A69F-47F45955B3A5}"/>
              </a:ext>
            </a:extLst>
          </p:cNvPr>
          <p:cNvSpPr>
            <a:spLocks noGrp="1"/>
          </p:cNvSpPr>
          <p:nvPr>
            <p:ph type="dt" sz="half" idx="10"/>
          </p:nvPr>
        </p:nvSpPr>
        <p:spPr/>
        <p:txBody>
          <a:bodyPr/>
          <a:lstStyle/>
          <a:p>
            <a:fld id="{92DF42BE-FF28-EA4E-B9A8-31E356F90550}" type="datetimeFigureOut">
              <a:rPr lang="en-GB" smtClean="0"/>
              <a:t>09/04/2020</a:t>
            </a:fld>
            <a:endParaRPr lang="en-GB"/>
          </a:p>
        </p:txBody>
      </p:sp>
      <p:sp>
        <p:nvSpPr>
          <p:cNvPr id="5" name="Footer Placeholder 4">
            <a:extLst>
              <a:ext uri="{FF2B5EF4-FFF2-40B4-BE49-F238E27FC236}">
                <a16:creationId xmlns:a16="http://schemas.microsoft.com/office/drawing/2014/main" id="{A6C40942-A6B9-194C-9188-2A961B4709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29658A-E3CB-D24F-B928-6280955A9D63}"/>
              </a:ext>
            </a:extLst>
          </p:cNvPr>
          <p:cNvSpPr>
            <a:spLocks noGrp="1"/>
          </p:cNvSpPr>
          <p:nvPr>
            <p:ph type="sldNum" sz="quarter" idx="12"/>
          </p:nvPr>
        </p:nvSpPr>
        <p:spPr/>
        <p:txBody>
          <a:bodyPr/>
          <a:lstStyle/>
          <a:p>
            <a:fld id="{B8123401-C3AD-414D-869F-EB55C86675E9}" type="slidenum">
              <a:rPr lang="en-GB" smtClean="0"/>
              <a:t>‹#›</a:t>
            </a:fld>
            <a:endParaRPr lang="en-GB"/>
          </a:p>
        </p:txBody>
      </p:sp>
    </p:spTree>
    <p:extLst>
      <p:ext uri="{BB962C8B-B14F-4D97-AF65-F5344CB8AC3E}">
        <p14:creationId xmlns:p14="http://schemas.microsoft.com/office/powerpoint/2010/main" val="270972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298E8A-DF06-7349-971D-572239C2619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E9CED88-74B3-474F-B740-38FE5B1DC8A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154AB05-E191-ED40-A35E-21725ACB022A}"/>
              </a:ext>
            </a:extLst>
          </p:cNvPr>
          <p:cNvSpPr>
            <a:spLocks noGrp="1"/>
          </p:cNvSpPr>
          <p:nvPr>
            <p:ph type="dt" sz="half" idx="10"/>
          </p:nvPr>
        </p:nvSpPr>
        <p:spPr/>
        <p:txBody>
          <a:bodyPr/>
          <a:lstStyle/>
          <a:p>
            <a:fld id="{92DF42BE-FF28-EA4E-B9A8-31E356F90550}" type="datetimeFigureOut">
              <a:rPr lang="en-GB" smtClean="0"/>
              <a:t>09/04/2020</a:t>
            </a:fld>
            <a:endParaRPr lang="en-GB"/>
          </a:p>
        </p:txBody>
      </p:sp>
      <p:sp>
        <p:nvSpPr>
          <p:cNvPr id="5" name="Footer Placeholder 4">
            <a:extLst>
              <a:ext uri="{FF2B5EF4-FFF2-40B4-BE49-F238E27FC236}">
                <a16:creationId xmlns:a16="http://schemas.microsoft.com/office/drawing/2014/main" id="{BAA11D1B-E663-3C4F-A7D0-EF7028F5A8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50273B-AC5F-DF4A-85EC-1D583A16F6F2}"/>
              </a:ext>
            </a:extLst>
          </p:cNvPr>
          <p:cNvSpPr>
            <a:spLocks noGrp="1"/>
          </p:cNvSpPr>
          <p:nvPr>
            <p:ph type="sldNum" sz="quarter" idx="12"/>
          </p:nvPr>
        </p:nvSpPr>
        <p:spPr/>
        <p:txBody>
          <a:bodyPr/>
          <a:lstStyle/>
          <a:p>
            <a:fld id="{B8123401-C3AD-414D-869F-EB55C86675E9}" type="slidenum">
              <a:rPr lang="en-GB" smtClean="0"/>
              <a:t>‹#›</a:t>
            </a:fld>
            <a:endParaRPr lang="en-GB"/>
          </a:p>
        </p:txBody>
      </p:sp>
    </p:spTree>
    <p:extLst>
      <p:ext uri="{BB962C8B-B14F-4D97-AF65-F5344CB8AC3E}">
        <p14:creationId xmlns:p14="http://schemas.microsoft.com/office/powerpoint/2010/main" val="381435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F072-5D08-E348-B5AE-E8CC36F9E40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A31DF80-4DC0-9D49-B8C2-AEBE9D544C4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7F5EE4B-5C12-214B-A129-2BB2F6D2878D}"/>
              </a:ext>
            </a:extLst>
          </p:cNvPr>
          <p:cNvSpPr>
            <a:spLocks noGrp="1"/>
          </p:cNvSpPr>
          <p:nvPr>
            <p:ph type="dt" sz="half" idx="10"/>
          </p:nvPr>
        </p:nvSpPr>
        <p:spPr/>
        <p:txBody>
          <a:bodyPr/>
          <a:lstStyle/>
          <a:p>
            <a:fld id="{92DF42BE-FF28-EA4E-B9A8-31E356F90550}" type="datetimeFigureOut">
              <a:rPr lang="en-GB" smtClean="0"/>
              <a:t>09/04/2020</a:t>
            </a:fld>
            <a:endParaRPr lang="en-GB"/>
          </a:p>
        </p:txBody>
      </p:sp>
      <p:sp>
        <p:nvSpPr>
          <p:cNvPr id="5" name="Footer Placeholder 4">
            <a:extLst>
              <a:ext uri="{FF2B5EF4-FFF2-40B4-BE49-F238E27FC236}">
                <a16:creationId xmlns:a16="http://schemas.microsoft.com/office/drawing/2014/main" id="{D1721B47-ECB7-1A4B-B763-0C9B3E1C4B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FECFA8-49F8-1144-B783-6C1F2967BC9C}"/>
              </a:ext>
            </a:extLst>
          </p:cNvPr>
          <p:cNvSpPr>
            <a:spLocks noGrp="1"/>
          </p:cNvSpPr>
          <p:nvPr>
            <p:ph type="sldNum" sz="quarter" idx="12"/>
          </p:nvPr>
        </p:nvSpPr>
        <p:spPr/>
        <p:txBody>
          <a:bodyPr/>
          <a:lstStyle/>
          <a:p>
            <a:fld id="{B8123401-C3AD-414D-869F-EB55C86675E9}" type="slidenum">
              <a:rPr lang="en-GB" smtClean="0"/>
              <a:t>‹#›</a:t>
            </a:fld>
            <a:endParaRPr lang="en-GB"/>
          </a:p>
        </p:txBody>
      </p:sp>
    </p:spTree>
    <p:extLst>
      <p:ext uri="{BB962C8B-B14F-4D97-AF65-F5344CB8AC3E}">
        <p14:creationId xmlns:p14="http://schemas.microsoft.com/office/powerpoint/2010/main" val="186045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0988B-A41D-5B40-86B1-EBB3D234722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A78A339-1970-4645-A604-5218B6C2B1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A38B566-3614-D24A-84E8-AF6D46830B21}"/>
              </a:ext>
            </a:extLst>
          </p:cNvPr>
          <p:cNvSpPr>
            <a:spLocks noGrp="1"/>
          </p:cNvSpPr>
          <p:nvPr>
            <p:ph type="dt" sz="half" idx="10"/>
          </p:nvPr>
        </p:nvSpPr>
        <p:spPr/>
        <p:txBody>
          <a:bodyPr/>
          <a:lstStyle/>
          <a:p>
            <a:fld id="{92DF42BE-FF28-EA4E-B9A8-31E356F90550}" type="datetimeFigureOut">
              <a:rPr lang="en-GB" smtClean="0"/>
              <a:t>09/04/2020</a:t>
            </a:fld>
            <a:endParaRPr lang="en-GB"/>
          </a:p>
        </p:txBody>
      </p:sp>
      <p:sp>
        <p:nvSpPr>
          <p:cNvPr id="5" name="Footer Placeholder 4">
            <a:extLst>
              <a:ext uri="{FF2B5EF4-FFF2-40B4-BE49-F238E27FC236}">
                <a16:creationId xmlns:a16="http://schemas.microsoft.com/office/drawing/2014/main" id="{F88EDD50-5AEE-4545-9453-E917BFE08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590BD-49C8-0A4A-AA32-569E0C8667A7}"/>
              </a:ext>
            </a:extLst>
          </p:cNvPr>
          <p:cNvSpPr>
            <a:spLocks noGrp="1"/>
          </p:cNvSpPr>
          <p:nvPr>
            <p:ph type="sldNum" sz="quarter" idx="12"/>
          </p:nvPr>
        </p:nvSpPr>
        <p:spPr/>
        <p:txBody>
          <a:bodyPr/>
          <a:lstStyle/>
          <a:p>
            <a:fld id="{B8123401-C3AD-414D-869F-EB55C86675E9}" type="slidenum">
              <a:rPr lang="en-GB" smtClean="0"/>
              <a:t>‹#›</a:t>
            </a:fld>
            <a:endParaRPr lang="en-GB"/>
          </a:p>
        </p:txBody>
      </p:sp>
    </p:spTree>
    <p:extLst>
      <p:ext uri="{BB962C8B-B14F-4D97-AF65-F5344CB8AC3E}">
        <p14:creationId xmlns:p14="http://schemas.microsoft.com/office/powerpoint/2010/main" val="653056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FB97-A1E1-004C-8AB7-994006F7F36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1EBA5F6-4F4B-F44D-A2FA-F0469E484A8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0B07376-4310-BA41-8AAF-E7468741031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EA80DB8-F8BA-CF4C-8E09-F9A99D4B899F}"/>
              </a:ext>
            </a:extLst>
          </p:cNvPr>
          <p:cNvSpPr>
            <a:spLocks noGrp="1"/>
          </p:cNvSpPr>
          <p:nvPr>
            <p:ph type="dt" sz="half" idx="10"/>
          </p:nvPr>
        </p:nvSpPr>
        <p:spPr/>
        <p:txBody>
          <a:bodyPr/>
          <a:lstStyle/>
          <a:p>
            <a:fld id="{92DF42BE-FF28-EA4E-B9A8-31E356F90550}" type="datetimeFigureOut">
              <a:rPr lang="en-GB" smtClean="0"/>
              <a:t>09/04/2020</a:t>
            </a:fld>
            <a:endParaRPr lang="en-GB"/>
          </a:p>
        </p:txBody>
      </p:sp>
      <p:sp>
        <p:nvSpPr>
          <p:cNvPr id="6" name="Footer Placeholder 5">
            <a:extLst>
              <a:ext uri="{FF2B5EF4-FFF2-40B4-BE49-F238E27FC236}">
                <a16:creationId xmlns:a16="http://schemas.microsoft.com/office/drawing/2014/main" id="{E2E77267-B0B3-8C48-9466-2D1077C472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11A860-A3AC-B945-96EF-672051187530}"/>
              </a:ext>
            </a:extLst>
          </p:cNvPr>
          <p:cNvSpPr>
            <a:spLocks noGrp="1"/>
          </p:cNvSpPr>
          <p:nvPr>
            <p:ph type="sldNum" sz="quarter" idx="12"/>
          </p:nvPr>
        </p:nvSpPr>
        <p:spPr/>
        <p:txBody>
          <a:bodyPr/>
          <a:lstStyle/>
          <a:p>
            <a:fld id="{B8123401-C3AD-414D-869F-EB55C86675E9}" type="slidenum">
              <a:rPr lang="en-GB" smtClean="0"/>
              <a:t>‹#›</a:t>
            </a:fld>
            <a:endParaRPr lang="en-GB"/>
          </a:p>
        </p:txBody>
      </p:sp>
    </p:spTree>
    <p:extLst>
      <p:ext uri="{BB962C8B-B14F-4D97-AF65-F5344CB8AC3E}">
        <p14:creationId xmlns:p14="http://schemas.microsoft.com/office/powerpoint/2010/main" val="232606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DFE1A-13DA-1B43-8C02-00BE6F24E98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29C247C-90A6-EF43-8889-E4D460FC9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AC00488-CEFD-2748-9911-9E16B48F33F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C223079-B72A-5A46-ABAB-1D766AEBE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6A5524F-609C-9D4A-82E3-AAD22142B1F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CC2E66A-59DF-3C4E-8E97-1068447DE13B}"/>
              </a:ext>
            </a:extLst>
          </p:cNvPr>
          <p:cNvSpPr>
            <a:spLocks noGrp="1"/>
          </p:cNvSpPr>
          <p:nvPr>
            <p:ph type="dt" sz="half" idx="10"/>
          </p:nvPr>
        </p:nvSpPr>
        <p:spPr/>
        <p:txBody>
          <a:bodyPr/>
          <a:lstStyle/>
          <a:p>
            <a:fld id="{92DF42BE-FF28-EA4E-B9A8-31E356F90550}" type="datetimeFigureOut">
              <a:rPr lang="en-GB" smtClean="0"/>
              <a:t>09/04/2020</a:t>
            </a:fld>
            <a:endParaRPr lang="en-GB"/>
          </a:p>
        </p:txBody>
      </p:sp>
      <p:sp>
        <p:nvSpPr>
          <p:cNvPr id="8" name="Footer Placeholder 7">
            <a:extLst>
              <a:ext uri="{FF2B5EF4-FFF2-40B4-BE49-F238E27FC236}">
                <a16:creationId xmlns:a16="http://schemas.microsoft.com/office/drawing/2014/main" id="{89B314BE-EA78-E648-9E37-A86C05400F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F86225-620C-5947-83CA-6C42E5DD3A28}"/>
              </a:ext>
            </a:extLst>
          </p:cNvPr>
          <p:cNvSpPr>
            <a:spLocks noGrp="1"/>
          </p:cNvSpPr>
          <p:nvPr>
            <p:ph type="sldNum" sz="quarter" idx="12"/>
          </p:nvPr>
        </p:nvSpPr>
        <p:spPr/>
        <p:txBody>
          <a:bodyPr/>
          <a:lstStyle/>
          <a:p>
            <a:fld id="{B8123401-C3AD-414D-869F-EB55C86675E9}" type="slidenum">
              <a:rPr lang="en-GB" smtClean="0"/>
              <a:t>‹#›</a:t>
            </a:fld>
            <a:endParaRPr lang="en-GB"/>
          </a:p>
        </p:txBody>
      </p:sp>
    </p:spTree>
    <p:extLst>
      <p:ext uri="{BB962C8B-B14F-4D97-AF65-F5344CB8AC3E}">
        <p14:creationId xmlns:p14="http://schemas.microsoft.com/office/powerpoint/2010/main" val="352789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92F06-0339-304F-A7FC-95C0860FB2C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FA47F5C-CB92-2146-9138-66299FF1D6D4}"/>
              </a:ext>
            </a:extLst>
          </p:cNvPr>
          <p:cNvSpPr>
            <a:spLocks noGrp="1"/>
          </p:cNvSpPr>
          <p:nvPr>
            <p:ph type="dt" sz="half" idx="10"/>
          </p:nvPr>
        </p:nvSpPr>
        <p:spPr/>
        <p:txBody>
          <a:bodyPr/>
          <a:lstStyle/>
          <a:p>
            <a:fld id="{92DF42BE-FF28-EA4E-B9A8-31E356F90550}" type="datetimeFigureOut">
              <a:rPr lang="en-GB" smtClean="0"/>
              <a:t>09/04/2020</a:t>
            </a:fld>
            <a:endParaRPr lang="en-GB"/>
          </a:p>
        </p:txBody>
      </p:sp>
      <p:sp>
        <p:nvSpPr>
          <p:cNvPr id="4" name="Footer Placeholder 3">
            <a:extLst>
              <a:ext uri="{FF2B5EF4-FFF2-40B4-BE49-F238E27FC236}">
                <a16:creationId xmlns:a16="http://schemas.microsoft.com/office/drawing/2014/main" id="{28435555-C393-8D4E-BFD9-6CA6507B14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9514C5-581B-554A-B18D-44844E966258}"/>
              </a:ext>
            </a:extLst>
          </p:cNvPr>
          <p:cNvSpPr>
            <a:spLocks noGrp="1"/>
          </p:cNvSpPr>
          <p:nvPr>
            <p:ph type="sldNum" sz="quarter" idx="12"/>
          </p:nvPr>
        </p:nvSpPr>
        <p:spPr/>
        <p:txBody>
          <a:bodyPr/>
          <a:lstStyle/>
          <a:p>
            <a:fld id="{B8123401-C3AD-414D-869F-EB55C86675E9}" type="slidenum">
              <a:rPr lang="en-GB" smtClean="0"/>
              <a:t>‹#›</a:t>
            </a:fld>
            <a:endParaRPr lang="en-GB"/>
          </a:p>
        </p:txBody>
      </p:sp>
    </p:spTree>
    <p:extLst>
      <p:ext uri="{BB962C8B-B14F-4D97-AF65-F5344CB8AC3E}">
        <p14:creationId xmlns:p14="http://schemas.microsoft.com/office/powerpoint/2010/main" val="1757430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C4A787-E6E1-5244-876A-D5E2EEDEEFC0}"/>
              </a:ext>
            </a:extLst>
          </p:cNvPr>
          <p:cNvSpPr>
            <a:spLocks noGrp="1"/>
          </p:cNvSpPr>
          <p:nvPr>
            <p:ph type="dt" sz="half" idx="10"/>
          </p:nvPr>
        </p:nvSpPr>
        <p:spPr/>
        <p:txBody>
          <a:bodyPr/>
          <a:lstStyle/>
          <a:p>
            <a:fld id="{92DF42BE-FF28-EA4E-B9A8-31E356F90550}" type="datetimeFigureOut">
              <a:rPr lang="en-GB" smtClean="0"/>
              <a:t>09/04/2020</a:t>
            </a:fld>
            <a:endParaRPr lang="en-GB"/>
          </a:p>
        </p:txBody>
      </p:sp>
      <p:sp>
        <p:nvSpPr>
          <p:cNvPr id="3" name="Footer Placeholder 2">
            <a:extLst>
              <a:ext uri="{FF2B5EF4-FFF2-40B4-BE49-F238E27FC236}">
                <a16:creationId xmlns:a16="http://schemas.microsoft.com/office/drawing/2014/main" id="{E5641780-2149-314E-AEE9-EA5178143E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1466DA-472E-564C-918F-17638EFD14D8}"/>
              </a:ext>
            </a:extLst>
          </p:cNvPr>
          <p:cNvSpPr>
            <a:spLocks noGrp="1"/>
          </p:cNvSpPr>
          <p:nvPr>
            <p:ph type="sldNum" sz="quarter" idx="12"/>
          </p:nvPr>
        </p:nvSpPr>
        <p:spPr/>
        <p:txBody>
          <a:bodyPr/>
          <a:lstStyle/>
          <a:p>
            <a:fld id="{B8123401-C3AD-414D-869F-EB55C86675E9}" type="slidenum">
              <a:rPr lang="en-GB" smtClean="0"/>
              <a:t>‹#›</a:t>
            </a:fld>
            <a:endParaRPr lang="en-GB"/>
          </a:p>
        </p:txBody>
      </p:sp>
    </p:spTree>
    <p:extLst>
      <p:ext uri="{BB962C8B-B14F-4D97-AF65-F5344CB8AC3E}">
        <p14:creationId xmlns:p14="http://schemas.microsoft.com/office/powerpoint/2010/main" val="397571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B286-2881-7045-8BD0-4CC1F3FC1B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F393E5C-0621-924E-8B04-B28D0DDF74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AB733AD-1DEE-2342-BD78-5E4109579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31B12E-9802-274F-AEF7-7559EA77912E}"/>
              </a:ext>
            </a:extLst>
          </p:cNvPr>
          <p:cNvSpPr>
            <a:spLocks noGrp="1"/>
          </p:cNvSpPr>
          <p:nvPr>
            <p:ph type="dt" sz="half" idx="10"/>
          </p:nvPr>
        </p:nvSpPr>
        <p:spPr/>
        <p:txBody>
          <a:bodyPr/>
          <a:lstStyle/>
          <a:p>
            <a:fld id="{92DF42BE-FF28-EA4E-B9A8-31E356F90550}" type="datetimeFigureOut">
              <a:rPr lang="en-GB" smtClean="0"/>
              <a:t>09/04/2020</a:t>
            </a:fld>
            <a:endParaRPr lang="en-GB"/>
          </a:p>
        </p:txBody>
      </p:sp>
      <p:sp>
        <p:nvSpPr>
          <p:cNvPr id="6" name="Footer Placeholder 5">
            <a:extLst>
              <a:ext uri="{FF2B5EF4-FFF2-40B4-BE49-F238E27FC236}">
                <a16:creationId xmlns:a16="http://schemas.microsoft.com/office/drawing/2014/main" id="{3E9CF4F7-5C17-A54A-90FB-8E9B21049E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8FEB31-0538-2246-9C61-E76ABF6D6D84}"/>
              </a:ext>
            </a:extLst>
          </p:cNvPr>
          <p:cNvSpPr>
            <a:spLocks noGrp="1"/>
          </p:cNvSpPr>
          <p:nvPr>
            <p:ph type="sldNum" sz="quarter" idx="12"/>
          </p:nvPr>
        </p:nvSpPr>
        <p:spPr/>
        <p:txBody>
          <a:bodyPr/>
          <a:lstStyle/>
          <a:p>
            <a:fld id="{B8123401-C3AD-414D-869F-EB55C86675E9}" type="slidenum">
              <a:rPr lang="en-GB" smtClean="0"/>
              <a:t>‹#›</a:t>
            </a:fld>
            <a:endParaRPr lang="en-GB"/>
          </a:p>
        </p:txBody>
      </p:sp>
    </p:spTree>
    <p:extLst>
      <p:ext uri="{BB962C8B-B14F-4D97-AF65-F5344CB8AC3E}">
        <p14:creationId xmlns:p14="http://schemas.microsoft.com/office/powerpoint/2010/main" val="5414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CFF0-6EE9-054B-B7A5-86304306843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56AB07E-725B-D94F-9289-832C77DEBD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3B2958-32C4-0B4A-9AD3-4762FB48E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A26562-E5CD-304F-A6B7-F674D2AB185B}"/>
              </a:ext>
            </a:extLst>
          </p:cNvPr>
          <p:cNvSpPr>
            <a:spLocks noGrp="1"/>
          </p:cNvSpPr>
          <p:nvPr>
            <p:ph type="dt" sz="half" idx="10"/>
          </p:nvPr>
        </p:nvSpPr>
        <p:spPr/>
        <p:txBody>
          <a:bodyPr/>
          <a:lstStyle/>
          <a:p>
            <a:fld id="{92DF42BE-FF28-EA4E-B9A8-31E356F90550}" type="datetimeFigureOut">
              <a:rPr lang="en-GB" smtClean="0"/>
              <a:t>09/04/2020</a:t>
            </a:fld>
            <a:endParaRPr lang="en-GB"/>
          </a:p>
        </p:txBody>
      </p:sp>
      <p:sp>
        <p:nvSpPr>
          <p:cNvPr id="6" name="Footer Placeholder 5">
            <a:extLst>
              <a:ext uri="{FF2B5EF4-FFF2-40B4-BE49-F238E27FC236}">
                <a16:creationId xmlns:a16="http://schemas.microsoft.com/office/drawing/2014/main" id="{AFA4BAA8-0593-514F-ABB9-19E22672D0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8536C9-9200-A343-BEEA-CA72F4B96E0A}"/>
              </a:ext>
            </a:extLst>
          </p:cNvPr>
          <p:cNvSpPr>
            <a:spLocks noGrp="1"/>
          </p:cNvSpPr>
          <p:nvPr>
            <p:ph type="sldNum" sz="quarter" idx="12"/>
          </p:nvPr>
        </p:nvSpPr>
        <p:spPr/>
        <p:txBody>
          <a:bodyPr/>
          <a:lstStyle/>
          <a:p>
            <a:fld id="{B8123401-C3AD-414D-869F-EB55C86675E9}" type="slidenum">
              <a:rPr lang="en-GB" smtClean="0"/>
              <a:t>‹#›</a:t>
            </a:fld>
            <a:endParaRPr lang="en-GB"/>
          </a:p>
        </p:txBody>
      </p:sp>
    </p:spTree>
    <p:extLst>
      <p:ext uri="{BB962C8B-B14F-4D97-AF65-F5344CB8AC3E}">
        <p14:creationId xmlns:p14="http://schemas.microsoft.com/office/powerpoint/2010/main" val="407076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CDE129-D84F-BA40-96BE-AB342ED47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900446E-E2DF-6441-8727-6E1D9F982A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DCEABAA-C1AF-FB46-8179-9EAA801A4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F42BE-FF28-EA4E-B9A8-31E356F90550}" type="datetimeFigureOut">
              <a:rPr lang="en-GB" smtClean="0"/>
              <a:t>09/04/2020</a:t>
            </a:fld>
            <a:endParaRPr lang="en-GB"/>
          </a:p>
        </p:txBody>
      </p:sp>
      <p:sp>
        <p:nvSpPr>
          <p:cNvPr id="5" name="Footer Placeholder 4">
            <a:extLst>
              <a:ext uri="{FF2B5EF4-FFF2-40B4-BE49-F238E27FC236}">
                <a16:creationId xmlns:a16="http://schemas.microsoft.com/office/drawing/2014/main" id="{5D717B24-4284-C640-A36F-425CAF110D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F80B182-9FF0-BF43-96DA-F4F52BF29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23401-C3AD-414D-869F-EB55C86675E9}" type="slidenum">
              <a:rPr lang="en-GB" smtClean="0"/>
              <a:t>‹#›</a:t>
            </a:fld>
            <a:endParaRPr lang="en-GB"/>
          </a:p>
        </p:txBody>
      </p:sp>
    </p:spTree>
    <p:extLst>
      <p:ext uri="{BB962C8B-B14F-4D97-AF65-F5344CB8AC3E}">
        <p14:creationId xmlns:p14="http://schemas.microsoft.com/office/powerpoint/2010/main" val="1286684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chabris.com/Germine2012-WebLab.pdf" TargetMode="External"/><Relationship Id="rId2" Type="http://schemas.openxmlformats.org/officeDocument/2006/relationships/hyperlink" Target="https://www.bps.org.uk/sites/www.bps.org.uk/files/Policy/Policy%20-%20Files/Ethics%20Guidelines%20for%20Internet-mediated%20Research%20%282017%29.pdf" TargetMode="External"/><Relationship Id="rId1" Type="http://schemas.openxmlformats.org/officeDocument/2006/relationships/slideLayout" Target="../slideLayouts/slideLayout2.xml"/><Relationship Id="rId5" Type="http://schemas.openxmlformats.org/officeDocument/2006/relationships/hyperlink" Target="https://psyarxiv.com/wvm3x" TargetMode="External"/><Relationship Id="rId4" Type="http://schemas.openxmlformats.org/officeDocument/2006/relationships/hyperlink" Target="https://online-ws.readthedocs.io/en/latest/#contributor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850B-A0EE-7A43-A323-53484A91B744}"/>
              </a:ext>
            </a:extLst>
          </p:cNvPr>
          <p:cNvSpPr>
            <a:spLocks noGrp="1"/>
          </p:cNvSpPr>
          <p:nvPr>
            <p:ph type="ctrTitle"/>
          </p:nvPr>
        </p:nvSpPr>
        <p:spPr/>
        <p:txBody>
          <a:bodyPr/>
          <a:lstStyle/>
          <a:p>
            <a:r>
              <a:rPr lang="en-GB" dirty="0"/>
              <a:t>Online testing tips</a:t>
            </a:r>
          </a:p>
        </p:txBody>
      </p:sp>
      <p:sp>
        <p:nvSpPr>
          <p:cNvPr id="3" name="Subtitle 2">
            <a:extLst>
              <a:ext uri="{FF2B5EF4-FFF2-40B4-BE49-F238E27FC236}">
                <a16:creationId xmlns:a16="http://schemas.microsoft.com/office/drawing/2014/main" id="{79E6CA75-7E1A-7A4A-8434-7E55E8FBB78F}"/>
              </a:ext>
            </a:extLst>
          </p:cNvPr>
          <p:cNvSpPr>
            <a:spLocks noGrp="1"/>
          </p:cNvSpPr>
          <p:nvPr>
            <p:ph type="subTitle" idx="1"/>
          </p:nvPr>
        </p:nvSpPr>
        <p:spPr/>
        <p:txBody>
          <a:bodyPr/>
          <a:lstStyle/>
          <a:p>
            <a:r>
              <a:rPr lang="en-GB" dirty="0"/>
              <a:t>Clare Sutherland</a:t>
            </a:r>
          </a:p>
        </p:txBody>
      </p:sp>
    </p:spTree>
    <p:extLst>
      <p:ext uri="{BB962C8B-B14F-4D97-AF65-F5344CB8AC3E}">
        <p14:creationId xmlns:p14="http://schemas.microsoft.com/office/powerpoint/2010/main" val="374720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4E3F-FDC7-054F-BCC2-C71333E22750}"/>
              </a:ext>
            </a:extLst>
          </p:cNvPr>
          <p:cNvSpPr>
            <a:spLocks noGrp="1"/>
          </p:cNvSpPr>
          <p:nvPr>
            <p:ph type="title"/>
          </p:nvPr>
        </p:nvSpPr>
        <p:spPr/>
        <p:txBody>
          <a:bodyPr/>
          <a:lstStyle/>
          <a:p>
            <a:r>
              <a:rPr lang="en-GB" dirty="0"/>
              <a:t>Screening participants (ethnicity, age etc)</a:t>
            </a:r>
          </a:p>
        </p:txBody>
      </p:sp>
      <p:pic>
        <p:nvPicPr>
          <p:cNvPr id="5" name="Picture 4">
            <a:extLst>
              <a:ext uri="{FF2B5EF4-FFF2-40B4-BE49-F238E27FC236}">
                <a16:creationId xmlns:a16="http://schemas.microsoft.com/office/drawing/2014/main" id="{70445E28-3122-514F-B5A8-D693D6D167E1}"/>
              </a:ext>
            </a:extLst>
          </p:cNvPr>
          <p:cNvPicPr>
            <a:picLocks noChangeAspect="1"/>
          </p:cNvPicPr>
          <p:nvPr/>
        </p:nvPicPr>
        <p:blipFill>
          <a:blip r:embed="rId3"/>
          <a:stretch>
            <a:fillRect/>
          </a:stretch>
        </p:blipFill>
        <p:spPr>
          <a:xfrm>
            <a:off x="0" y="1507937"/>
            <a:ext cx="11457709" cy="4105218"/>
          </a:xfrm>
          <a:prstGeom prst="rect">
            <a:avLst/>
          </a:prstGeom>
        </p:spPr>
      </p:pic>
      <p:pic>
        <p:nvPicPr>
          <p:cNvPr id="7" name="Picture 6">
            <a:extLst>
              <a:ext uri="{FF2B5EF4-FFF2-40B4-BE49-F238E27FC236}">
                <a16:creationId xmlns:a16="http://schemas.microsoft.com/office/drawing/2014/main" id="{D80CB099-282A-9548-998C-E27E021C700F}"/>
              </a:ext>
            </a:extLst>
          </p:cNvPr>
          <p:cNvPicPr>
            <a:picLocks noChangeAspect="1"/>
          </p:cNvPicPr>
          <p:nvPr/>
        </p:nvPicPr>
        <p:blipFill rotWithShape="1">
          <a:blip r:embed="rId4"/>
          <a:srcRect t="38291"/>
          <a:stretch/>
        </p:blipFill>
        <p:spPr>
          <a:xfrm>
            <a:off x="0" y="3435196"/>
            <a:ext cx="10917382" cy="2059465"/>
          </a:xfrm>
          <a:prstGeom prst="rect">
            <a:avLst/>
          </a:prstGeom>
        </p:spPr>
      </p:pic>
    </p:spTree>
    <p:extLst>
      <p:ext uri="{BB962C8B-B14F-4D97-AF65-F5344CB8AC3E}">
        <p14:creationId xmlns:p14="http://schemas.microsoft.com/office/powerpoint/2010/main" val="2652372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4E3F-FDC7-054F-BCC2-C71333E22750}"/>
              </a:ext>
            </a:extLst>
          </p:cNvPr>
          <p:cNvSpPr>
            <a:spLocks noGrp="1"/>
          </p:cNvSpPr>
          <p:nvPr>
            <p:ph type="title"/>
          </p:nvPr>
        </p:nvSpPr>
        <p:spPr/>
        <p:txBody>
          <a:bodyPr/>
          <a:lstStyle/>
          <a:p>
            <a:r>
              <a:rPr lang="en-GB" dirty="0"/>
              <a:t>Screening participants (ethnicity, age etc)</a:t>
            </a:r>
          </a:p>
        </p:txBody>
      </p:sp>
      <p:sp>
        <p:nvSpPr>
          <p:cNvPr id="3" name="Content Placeholder 2">
            <a:extLst>
              <a:ext uri="{FF2B5EF4-FFF2-40B4-BE49-F238E27FC236}">
                <a16:creationId xmlns:a16="http://schemas.microsoft.com/office/drawing/2014/main" id="{B8476F64-B83F-FB40-958A-40557449BBF5}"/>
              </a:ext>
            </a:extLst>
          </p:cNvPr>
          <p:cNvSpPr>
            <a:spLocks noGrp="1"/>
          </p:cNvSpPr>
          <p:nvPr>
            <p:ph idx="1"/>
          </p:nvPr>
        </p:nvSpPr>
        <p:spPr/>
        <p:txBody>
          <a:bodyPr>
            <a:normAutofit/>
          </a:bodyPr>
          <a:lstStyle/>
          <a:p>
            <a:r>
              <a:rPr lang="en-GB" dirty="0"/>
              <a:t>Prolific Academic has very good pre-screening criteria</a:t>
            </a:r>
          </a:p>
          <a:p>
            <a:endParaRPr lang="en-GB" dirty="0"/>
          </a:p>
          <a:p>
            <a:r>
              <a:rPr lang="en-GB" dirty="0" err="1"/>
              <a:t>Mturk</a:t>
            </a:r>
            <a:r>
              <a:rPr lang="en-GB" dirty="0"/>
              <a:t> has less good pre-screening criteria – </a:t>
            </a:r>
            <a:r>
              <a:rPr lang="en-GB" dirty="0" err="1"/>
              <a:t>CloudResearch</a:t>
            </a:r>
            <a:r>
              <a:rPr lang="en-GB" dirty="0"/>
              <a:t>/</a:t>
            </a:r>
            <a:r>
              <a:rPr lang="en-GB" dirty="0" err="1"/>
              <a:t>Turkprime</a:t>
            </a:r>
            <a:r>
              <a:rPr lang="en-GB" dirty="0"/>
              <a:t> improves it but not by much. </a:t>
            </a:r>
          </a:p>
          <a:p>
            <a:endParaRPr lang="en-GB" dirty="0"/>
          </a:p>
          <a:p>
            <a:r>
              <a:rPr lang="en-GB" dirty="0"/>
              <a:t>Some platforms (e.g. </a:t>
            </a:r>
            <a:r>
              <a:rPr lang="en-GB" dirty="0" err="1"/>
              <a:t>TurkPrime</a:t>
            </a:r>
            <a:r>
              <a:rPr lang="en-GB" dirty="0"/>
              <a:t>, also Testable) add demographic questions to the end of your study unless you turn it off – </a:t>
            </a:r>
            <a:r>
              <a:rPr lang="en-GB" u="sng" dirty="0"/>
              <a:t>we usually turn off</a:t>
            </a:r>
          </a:p>
        </p:txBody>
      </p:sp>
    </p:spTree>
    <p:extLst>
      <p:ext uri="{BB962C8B-B14F-4D97-AF65-F5344CB8AC3E}">
        <p14:creationId xmlns:p14="http://schemas.microsoft.com/office/powerpoint/2010/main" val="365054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4E3F-FDC7-054F-BCC2-C71333E22750}"/>
              </a:ext>
            </a:extLst>
          </p:cNvPr>
          <p:cNvSpPr>
            <a:spLocks noGrp="1"/>
          </p:cNvSpPr>
          <p:nvPr>
            <p:ph type="title"/>
          </p:nvPr>
        </p:nvSpPr>
        <p:spPr/>
        <p:txBody>
          <a:bodyPr/>
          <a:lstStyle/>
          <a:p>
            <a:r>
              <a:rPr lang="en-GB" dirty="0"/>
              <a:t>Screening participants (ethnicity, age etc)</a:t>
            </a:r>
          </a:p>
        </p:txBody>
      </p:sp>
      <p:sp>
        <p:nvSpPr>
          <p:cNvPr id="4" name="Rectangle 3">
            <a:extLst>
              <a:ext uri="{FF2B5EF4-FFF2-40B4-BE49-F238E27FC236}">
                <a16:creationId xmlns:a16="http://schemas.microsoft.com/office/drawing/2014/main" id="{0AADD74B-63E5-2C42-BA37-2F18A17A583B}"/>
              </a:ext>
            </a:extLst>
          </p:cNvPr>
          <p:cNvSpPr/>
          <p:nvPr/>
        </p:nvSpPr>
        <p:spPr>
          <a:xfrm>
            <a:off x="691662" y="2755470"/>
            <a:ext cx="2965938" cy="2003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Post a qualifier study up on </a:t>
            </a:r>
            <a:r>
              <a:rPr lang="en-GB" dirty="0" err="1"/>
              <a:t>MTurk</a:t>
            </a:r>
            <a:r>
              <a:rPr lang="en-GB" dirty="0"/>
              <a:t>, allow 1,000 people to take part (two mins)</a:t>
            </a:r>
          </a:p>
        </p:txBody>
      </p:sp>
      <p:sp>
        <p:nvSpPr>
          <p:cNvPr id="5" name="Oval 4">
            <a:extLst>
              <a:ext uri="{FF2B5EF4-FFF2-40B4-BE49-F238E27FC236}">
                <a16:creationId xmlns:a16="http://schemas.microsoft.com/office/drawing/2014/main" id="{208D5D2A-225D-3940-BBB9-BFF054E2AFA6}"/>
              </a:ext>
            </a:extLst>
          </p:cNvPr>
          <p:cNvSpPr/>
          <p:nvPr/>
        </p:nvSpPr>
        <p:spPr>
          <a:xfrm>
            <a:off x="5070231" y="2872152"/>
            <a:ext cx="2051538" cy="177018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Choose participants based on response</a:t>
            </a:r>
          </a:p>
        </p:txBody>
      </p:sp>
      <p:cxnSp>
        <p:nvCxnSpPr>
          <p:cNvPr id="7" name="Straight Arrow Connector 6">
            <a:extLst>
              <a:ext uri="{FF2B5EF4-FFF2-40B4-BE49-F238E27FC236}">
                <a16:creationId xmlns:a16="http://schemas.microsoft.com/office/drawing/2014/main" id="{7F83CDF7-20D3-024F-BCCD-1BCB162FBEE5}"/>
              </a:ext>
            </a:extLst>
          </p:cNvPr>
          <p:cNvCxnSpPr>
            <a:stCxn id="4" idx="3"/>
            <a:endCxn id="5" idx="2"/>
          </p:cNvCxnSpPr>
          <p:nvPr/>
        </p:nvCxnSpPr>
        <p:spPr>
          <a:xfrm>
            <a:off x="3657600" y="3757244"/>
            <a:ext cx="1412631" cy="1"/>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D0881BB1-3C14-4A43-9FD5-5345452B60DE}"/>
              </a:ext>
            </a:extLst>
          </p:cNvPr>
          <p:cNvSpPr/>
          <p:nvPr/>
        </p:nvSpPr>
        <p:spPr>
          <a:xfrm>
            <a:off x="8534400" y="2755470"/>
            <a:ext cx="2965938" cy="2003548"/>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Email 300 participants on </a:t>
            </a:r>
            <a:r>
              <a:rPr lang="en-GB" dirty="0" err="1"/>
              <a:t>TurkPrime</a:t>
            </a:r>
            <a:r>
              <a:rPr lang="en-GB" dirty="0"/>
              <a:t> API with link to real study (10 mins)</a:t>
            </a:r>
          </a:p>
        </p:txBody>
      </p:sp>
      <p:cxnSp>
        <p:nvCxnSpPr>
          <p:cNvPr id="16" name="Straight Arrow Connector 15">
            <a:extLst>
              <a:ext uri="{FF2B5EF4-FFF2-40B4-BE49-F238E27FC236}">
                <a16:creationId xmlns:a16="http://schemas.microsoft.com/office/drawing/2014/main" id="{226E78DC-ED3C-3446-9133-1D501A482195}"/>
              </a:ext>
            </a:extLst>
          </p:cNvPr>
          <p:cNvCxnSpPr/>
          <p:nvPr/>
        </p:nvCxnSpPr>
        <p:spPr>
          <a:xfrm>
            <a:off x="7121769" y="3757243"/>
            <a:ext cx="1412631" cy="1"/>
          </a:xfrm>
          <a:prstGeom prst="straightConnector1">
            <a:avLst/>
          </a:prstGeom>
          <a:ln w="76200">
            <a:solidFill>
              <a:schemeClr val="accent5"/>
            </a:solidFill>
            <a:tailEnd type="triangle"/>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0B25FF29-6D18-7C44-A486-98665C9EF57F}"/>
              </a:ext>
            </a:extLst>
          </p:cNvPr>
          <p:cNvSpPr txBox="1"/>
          <p:nvPr/>
        </p:nvSpPr>
        <p:spPr>
          <a:xfrm>
            <a:off x="643218" y="5576126"/>
            <a:ext cx="3062826" cy="369332"/>
          </a:xfrm>
          <a:prstGeom prst="rect">
            <a:avLst/>
          </a:prstGeom>
          <a:noFill/>
        </p:spPr>
        <p:txBody>
          <a:bodyPr wrap="none" rtlCol="0">
            <a:spAutoFit/>
          </a:bodyPr>
          <a:lstStyle/>
          <a:p>
            <a:r>
              <a:rPr lang="en-GB" dirty="0"/>
              <a:t>Cost = e.g. 20 cents, total $200</a:t>
            </a:r>
          </a:p>
        </p:txBody>
      </p:sp>
      <p:sp>
        <p:nvSpPr>
          <p:cNvPr id="18" name="TextBox 17">
            <a:extLst>
              <a:ext uri="{FF2B5EF4-FFF2-40B4-BE49-F238E27FC236}">
                <a16:creationId xmlns:a16="http://schemas.microsoft.com/office/drawing/2014/main" id="{95EB157F-024F-964B-8EA2-33363FF6F039}"/>
              </a:ext>
            </a:extLst>
          </p:cNvPr>
          <p:cNvSpPr txBox="1"/>
          <p:nvPr/>
        </p:nvSpPr>
        <p:spPr>
          <a:xfrm>
            <a:off x="8762217" y="5639134"/>
            <a:ext cx="2510303" cy="369332"/>
          </a:xfrm>
          <a:prstGeom prst="rect">
            <a:avLst/>
          </a:prstGeom>
          <a:noFill/>
        </p:spPr>
        <p:txBody>
          <a:bodyPr wrap="none" rtlCol="0">
            <a:spAutoFit/>
          </a:bodyPr>
          <a:lstStyle/>
          <a:p>
            <a:r>
              <a:rPr lang="en-GB" dirty="0"/>
              <a:t>Cost = e.g. $2, total $600</a:t>
            </a:r>
          </a:p>
        </p:txBody>
      </p:sp>
    </p:spTree>
    <p:extLst>
      <p:ext uri="{BB962C8B-B14F-4D97-AF65-F5344CB8AC3E}">
        <p14:creationId xmlns:p14="http://schemas.microsoft.com/office/powerpoint/2010/main" val="1357297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24C4-DC95-5F43-BE3A-3AFFB372D792}"/>
              </a:ext>
            </a:extLst>
          </p:cNvPr>
          <p:cNvSpPr>
            <a:spLocks noGrp="1"/>
          </p:cNvSpPr>
          <p:nvPr>
            <p:ph type="title"/>
          </p:nvPr>
        </p:nvSpPr>
        <p:spPr/>
        <p:txBody>
          <a:bodyPr/>
          <a:lstStyle/>
          <a:p>
            <a:r>
              <a:rPr lang="en-GB" dirty="0"/>
              <a:t>Experimental Instructions</a:t>
            </a:r>
          </a:p>
        </p:txBody>
      </p:sp>
      <p:sp>
        <p:nvSpPr>
          <p:cNvPr id="3" name="Content Placeholder 2">
            <a:extLst>
              <a:ext uri="{FF2B5EF4-FFF2-40B4-BE49-F238E27FC236}">
                <a16:creationId xmlns:a16="http://schemas.microsoft.com/office/drawing/2014/main" id="{98682149-118B-B848-B445-9509BBF3D7F8}"/>
              </a:ext>
            </a:extLst>
          </p:cNvPr>
          <p:cNvSpPr>
            <a:spLocks noGrp="1"/>
          </p:cNvSpPr>
          <p:nvPr>
            <p:ph idx="1"/>
          </p:nvPr>
        </p:nvSpPr>
        <p:spPr>
          <a:xfrm>
            <a:off x="662354" y="1882530"/>
            <a:ext cx="6863861" cy="4717561"/>
          </a:xfrm>
        </p:spPr>
        <p:txBody>
          <a:bodyPr/>
          <a:lstStyle/>
          <a:p>
            <a:r>
              <a:rPr lang="en-GB" dirty="0"/>
              <a:t>Obviously, you won’t be at the computer to answer questions (except by email)</a:t>
            </a:r>
          </a:p>
          <a:p>
            <a:endParaRPr lang="en-GB" dirty="0"/>
          </a:p>
          <a:p>
            <a:r>
              <a:rPr lang="en-GB" dirty="0"/>
              <a:t>So experiments need to be more “standalone” than a lab based experiment</a:t>
            </a:r>
          </a:p>
          <a:p>
            <a:endParaRPr lang="en-GB" dirty="0"/>
          </a:p>
          <a:p>
            <a:r>
              <a:rPr lang="en-GB" dirty="0"/>
              <a:t>Also wise to use “plain language” as mostly not scientists/psychology students</a:t>
            </a:r>
          </a:p>
        </p:txBody>
      </p:sp>
      <p:pic>
        <p:nvPicPr>
          <p:cNvPr id="5" name="Graphic 4">
            <a:extLst>
              <a:ext uri="{FF2B5EF4-FFF2-40B4-BE49-F238E27FC236}">
                <a16:creationId xmlns:a16="http://schemas.microsoft.com/office/drawing/2014/main" id="{84C6711D-9ADC-D34B-94DB-B53CD032C1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1127" y="0"/>
            <a:ext cx="4130873" cy="6858000"/>
          </a:xfrm>
          <a:prstGeom prst="rect">
            <a:avLst/>
          </a:prstGeom>
        </p:spPr>
      </p:pic>
    </p:spTree>
    <p:extLst>
      <p:ext uri="{BB962C8B-B14F-4D97-AF65-F5344CB8AC3E}">
        <p14:creationId xmlns:p14="http://schemas.microsoft.com/office/powerpoint/2010/main" val="357287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B1E6-B265-1E44-9B39-5D8F5D0EC36E}"/>
              </a:ext>
            </a:extLst>
          </p:cNvPr>
          <p:cNvSpPr>
            <a:spLocks noGrp="1"/>
          </p:cNvSpPr>
          <p:nvPr>
            <p:ph type="title"/>
          </p:nvPr>
        </p:nvSpPr>
        <p:spPr/>
        <p:txBody>
          <a:bodyPr/>
          <a:lstStyle/>
          <a:p>
            <a:r>
              <a:rPr lang="en-GB" dirty="0"/>
              <a:t>Internal quality control checks</a:t>
            </a:r>
          </a:p>
        </p:txBody>
      </p:sp>
      <p:sp>
        <p:nvSpPr>
          <p:cNvPr id="3" name="Content Placeholder 2">
            <a:extLst>
              <a:ext uri="{FF2B5EF4-FFF2-40B4-BE49-F238E27FC236}">
                <a16:creationId xmlns:a16="http://schemas.microsoft.com/office/drawing/2014/main" id="{15B04408-C720-174C-A788-C1F5FAAD7439}"/>
              </a:ext>
            </a:extLst>
          </p:cNvPr>
          <p:cNvSpPr>
            <a:spLocks noGrp="1"/>
          </p:cNvSpPr>
          <p:nvPr>
            <p:ph idx="1"/>
          </p:nvPr>
        </p:nvSpPr>
        <p:spPr>
          <a:xfrm>
            <a:off x="838200" y="1825625"/>
            <a:ext cx="10515600" cy="646331"/>
          </a:xfrm>
        </p:spPr>
        <p:txBody>
          <a:bodyPr>
            <a:noAutofit/>
          </a:bodyPr>
          <a:lstStyle/>
          <a:p>
            <a:r>
              <a:rPr lang="en-GB" sz="2000" b="1" dirty="0"/>
              <a:t>We don’t ask explicit catch questions anymore (used to be recommended). </a:t>
            </a:r>
            <a:r>
              <a:rPr lang="en-GB" sz="2000" b="1" u="sng" dirty="0"/>
              <a:t>Can lower data quality as you lose the trust of participants</a:t>
            </a:r>
          </a:p>
        </p:txBody>
      </p:sp>
      <p:sp>
        <p:nvSpPr>
          <p:cNvPr id="4" name="TextBox 3">
            <a:extLst>
              <a:ext uri="{FF2B5EF4-FFF2-40B4-BE49-F238E27FC236}">
                <a16:creationId xmlns:a16="http://schemas.microsoft.com/office/drawing/2014/main" id="{24003937-3850-A34C-9B63-FF072FC44AAF}"/>
              </a:ext>
            </a:extLst>
          </p:cNvPr>
          <p:cNvSpPr txBox="1"/>
          <p:nvPr/>
        </p:nvSpPr>
        <p:spPr>
          <a:xfrm>
            <a:off x="329515" y="3152000"/>
            <a:ext cx="2026508"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1. Pre-screen people using a qualifier - first come, first served</a:t>
            </a:r>
          </a:p>
        </p:txBody>
      </p:sp>
      <p:sp>
        <p:nvSpPr>
          <p:cNvPr id="5" name="TextBox 4">
            <a:extLst>
              <a:ext uri="{FF2B5EF4-FFF2-40B4-BE49-F238E27FC236}">
                <a16:creationId xmlns:a16="http://schemas.microsoft.com/office/drawing/2014/main" id="{56482D67-7385-1944-BE02-172FDCC9189B}"/>
              </a:ext>
            </a:extLst>
          </p:cNvPr>
          <p:cNvSpPr txBox="1"/>
          <p:nvPr/>
        </p:nvSpPr>
        <p:spPr>
          <a:xfrm>
            <a:off x="2864708" y="2760666"/>
            <a:ext cx="202650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2. Run a captcha (stop bots)</a:t>
            </a:r>
          </a:p>
        </p:txBody>
      </p:sp>
      <p:sp>
        <p:nvSpPr>
          <p:cNvPr id="6" name="TextBox 5">
            <a:extLst>
              <a:ext uri="{FF2B5EF4-FFF2-40B4-BE49-F238E27FC236}">
                <a16:creationId xmlns:a16="http://schemas.microsoft.com/office/drawing/2014/main" id="{8A8DCA90-7DDA-7449-9DFB-CA0979F7EDDE}"/>
              </a:ext>
            </a:extLst>
          </p:cNvPr>
          <p:cNvSpPr txBox="1"/>
          <p:nvPr/>
        </p:nvSpPr>
        <p:spPr>
          <a:xfrm>
            <a:off x="5399901" y="2627192"/>
            <a:ext cx="2504302"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a:t>3) Get people to answer a free text question (remove anyone who writes gibberish/poor English)</a:t>
            </a:r>
          </a:p>
        </p:txBody>
      </p:sp>
      <p:sp>
        <p:nvSpPr>
          <p:cNvPr id="7" name="TextBox 6">
            <a:extLst>
              <a:ext uri="{FF2B5EF4-FFF2-40B4-BE49-F238E27FC236}">
                <a16:creationId xmlns:a16="http://schemas.microsoft.com/office/drawing/2014/main" id="{FBB25695-75EB-8040-A55B-82F17C4C9FDB}"/>
              </a:ext>
            </a:extLst>
          </p:cNvPr>
          <p:cNvSpPr txBox="1"/>
          <p:nvPr/>
        </p:nvSpPr>
        <p:spPr>
          <a:xfrm>
            <a:off x="8899759" y="2753107"/>
            <a:ext cx="2789734"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t>4) Ask explicitly if we should use their data. Remove anyone who asks us to remove data even if reason not given.</a:t>
            </a:r>
          </a:p>
        </p:txBody>
      </p:sp>
      <p:sp>
        <p:nvSpPr>
          <p:cNvPr id="8" name="Rectangle 7">
            <a:extLst>
              <a:ext uri="{FF2B5EF4-FFF2-40B4-BE49-F238E27FC236}">
                <a16:creationId xmlns:a16="http://schemas.microsoft.com/office/drawing/2014/main" id="{DC68BB1B-251A-2C4B-B5A3-BA97F7F1D07D}"/>
              </a:ext>
            </a:extLst>
          </p:cNvPr>
          <p:cNvSpPr/>
          <p:nvPr/>
        </p:nvSpPr>
        <p:spPr>
          <a:xfrm>
            <a:off x="499418" y="4790958"/>
            <a:ext cx="2005914" cy="15252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dirty="0"/>
              <a:t>5) Ask people what they did in the experiment (e.g. dropdown menu with task choices)</a:t>
            </a:r>
          </a:p>
        </p:txBody>
      </p:sp>
      <p:sp>
        <p:nvSpPr>
          <p:cNvPr id="9" name="Rectangle 8">
            <a:extLst>
              <a:ext uri="{FF2B5EF4-FFF2-40B4-BE49-F238E27FC236}">
                <a16:creationId xmlns:a16="http://schemas.microsoft.com/office/drawing/2014/main" id="{A8C88EBB-5FE5-D544-9FC8-ED1661A71377}"/>
              </a:ext>
            </a:extLst>
          </p:cNvPr>
          <p:cNvSpPr/>
          <p:nvPr/>
        </p:nvSpPr>
        <p:spPr>
          <a:xfrm>
            <a:off x="2960154" y="4608072"/>
            <a:ext cx="3003525"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dirty="0"/>
              <a:t>6) Ask age and gender at the start and end – exclude anyone who changes age/gender halfway through</a:t>
            </a:r>
          </a:p>
        </p:txBody>
      </p:sp>
      <p:sp>
        <p:nvSpPr>
          <p:cNvPr id="10" name="Rectangle 9">
            <a:extLst>
              <a:ext uri="{FF2B5EF4-FFF2-40B4-BE49-F238E27FC236}">
                <a16:creationId xmlns:a16="http://schemas.microsoft.com/office/drawing/2014/main" id="{945621EC-5305-0447-A3B1-40129FDB181F}"/>
              </a:ext>
            </a:extLst>
          </p:cNvPr>
          <p:cNvSpPr/>
          <p:nvPr/>
        </p:nvSpPr>
        <p:spPr>
          <a:xfrm>
            <a:off x="6461359" y="5208237"/>
            <a:ext cx="209344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a:t>7)  remove implausibly fast responses</a:t>
            </a:r>
          </a:p>
        </p:txBody>
      </p:sp>
      <p:sp>
        <p:nvSpPr>
          <p:cNvPr id="11" name="Rectangle 10">
            <a:extLst>
              <a:ext uri="{FF2B5EF4-FFF2-40B4-BE49-F238E27FC236}">
                <a16:creationId xmlns:a16="http://schemas.microsoft.com/office/drawing/2014/main" id="{4AD8429D-512D-4646-AC0D-DE9E395D6537}"/>
              </a:ext>
            </a:extLst>
          </p:cNvPr>
          <p:cNvSpPr/>
          <p:nvPr/>
        </p:nvSpPr>
        <p:spPr>
          <a:xfrm>
            <a:off x="9147285" y="4744496"/>
            <a:ext cx="2307427"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dirty="0"/>
              <a:t>8) Remove any responses with no. variability e.g. all the same button press in any block</a:t>
            </a:r>
          </a:p>
        </p:txBody>
      </p:sp>
    </p:spTree>
    <p:extLst>
      <p:ext uri="{BB962C8B-B14F-4D97-AF65-F5344CB8AC3E}">
        <p14:creationId xmlns:p14="http://schemas.microsoft.com/office/powerpoint/2010/main" val="105317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BE06-AC73-1145-BC71-6D46A550DF50}"/>
              </a:ext>
            </a:extLst>
          </p:cNvPr>
          <p:cNvSpPr>
            <a:spLocks noGrp="1"/>
          </p:cNvSpPr>
          <p:nvPr>
            <p:ph type="title"/>
          </p:nvPr>
        </p:nvSpPr>
        <p:spPr>
          <a:xfrm>
            <a:off x="561109" y="2309234"/>
            <a:ext cx="4274127" cy="2239530"/>
          </a:xfrm>
        </p:spPr>
        <p:txBody>
          <a:bodyPr/>
          <a:lstStyle/>
          <a:p>
            <a:r>
              <a:rPr lang="en-GB" dirty="0"/>
              <a:t>Ethics – BPS guide to online testing</a:t>
            </a:r>
          </a:p>
        </p:txBody>
      </p:sp>
      <p:graphicFrame>
        <p:nvGraphicFramePr>
          <p:cNvPr id="7" name="Diagram 6">
            <a:extLst>
              <a:ext uri="{FF2B5EF4-FFF2-40B4-BE49-F238E27FC236}">
                <a16:creationId xmlns:a16="http://schemas.microsoft.com/office/drawing/2014/main" id="{85FD48E7-0FA2-E841-B598-CCD9755729B5}"/>
              </a:ext>
            </a:extLst>
          </p:cNvPr>
          <p:cNvGraphicFramePr/>
          <p:nvPr>
            <p:extLst>
              <p:ext uri="{D42A27DB-BD31-4B8C-83A1-F6EECF244321}">
                <p14:modId xmlns:p14="http://schemas.microsoft.com/office/powerpoint/2010/main" val="811296349"/>
              </p:ext>
            </p:extLst>
          </p:nvPr>
        </p:nvGraphicFramePr>
        <p:xfrm>
          <a:off x="4373418"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9281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3AE0D-9CB2-534C-A1B5-1846EA1F4429}"/>
              </a:ext>
            </a:extLst>
          </p:cNvPr>
          <p:cNvSpPr>
            <a:spLocks noGrp="1"/>
          </p:cNvSpPr>
          <p:nvPr>
            <p:ph type="title"/>
          </p:nvPr>
        </p:nvSpPr>
        <p:spPr/>
        <p:txBody>
          <a:bodyPr/>
          <a:lstStyle/>
          <a:p>
            <a:r>
              <a:rPr lang="en-GB" dirty="0"/>
              <a:t>Useful links</a:t>
            </a:r>
          </a:p>
        </p:txBody>
      </p:sp>
      <p:sp>
        <p:nvSpPr>
          <p:cNvPr id="3" name="Content Placeholder 2">
            <a:extLst>
              <a:ext uri="{FF2B5EF4-FFF2-40B4-BE49-F238E27FC236}">
                <a16:creationId xmlns:a16="http://schemas.microsoft.com/office/drawing/2014/main" id="{68C5F055-0484-674B-AA61-6FC66EDA57DF}"/>
              </a:ext>
            </a:extLst>
          </p:cNvPr>
          <p:cNvSpPr>
            <a:spLocks noGrp="1"/>
          </p:cNvSpPr>
          <p:nvPr>
            <p:ph idx="1"/>
          </p:nvPr>
        </p:nvSpPr>
        <p:spPr/>
        <p:txBody>
          <a:bodyPr>
            <a:normAutofit fontScale="70000" lnSpcReduction="20000"/>
          </a:bodyPr>
          <a:lstStyle/>
          <a:p>
            <a:r>
              <a:rPr lang="en-GB" dirty="0"/>
              <a:t>BPS ethics guidelines:</a:t>
            </a:r>
          </a:p>
          <a:p>
            <a:r>
              <a:rPr lang="en-GB" u="sng" dirty="0">
                <a:hlinkClick r:id="rId2"/>
              </a:rPr>
              <a:t>https://www.bps.org.uk/sites/www.bps.org.uk/files/Policy/Policy%20-%20Files/Ethics%20Guidelines%20for%20Internet-mediated%20Research%20%282017%29.pdf</a:t>
            </a:r>
            <a:endParaRPr lang="en-GB" u="sng" dirty="0"/>
          </a:p>
          <a:p>
            <a:endParaRPr lang="en-GB" u="sng" dirty="0"/>
          </a:p>
          <a:p>
            <a:r>
              <a:rPr lang="en-GB" dirty="0"/>
              <a:t>Is web testing as good as the lab?</a:t>
            </a:r>
          </a:p>
          <a:p>
            <a:r>
              <a:rPr lang="en-GB" dirty="0">
                <a:hlinkClick r:id="rId3"/>
              </a:rPr>
              <a:t>http://www.chabris.com/Germine2012-WebLab.pdf</a:t>
            </a:r>
            <a:endParaRPr lang="en-GB" dirty="0"/>
          </a:p>
          <a:p>
            <a:pPr marL="0" indent="0">
              <a:buNone/>
            </a:pPr>
            <a:endParaRPr lang="en-GB" dirty="0"/>
          </a:p>
          <a:p>
            <a:r>
              <a:rPr lang="en-GB" dirty="0"/>
              <a:t>Step by step guide to online testing:</a:t>
            </a:r>
          </a:p>
          <a:p>
            <a:r>
              <a:rPr lang="en-GB" dirty="0">
                <a:hlinkClick r:id="rId4" tooltip="https://online-ws.readthedocs.io/en/latest/#contributors"/>
              </a:rPr>
              <a:t>https://online-ws.readthedocs.io/en/latest/#contributors</a:t>
            </a:r>
            <a:endParaRPr lang="en-GB" dirty="0"/>
          </a:p>
          <a:p>
            <a:endParaRPr lang="en-GB" dirty="0"/>
          </a:p>
          <a:p>
            <a:r>
              <a:rPr lang="en-GB" dirty="0"/>
              <a:t>A primer on running human behavioural experiments:</a:t>
            </a:r>
          </a:p>
          <a:p>
            <a:r>
              <a:rPr lang="en-GB" dirty="0"/>
              <a:t> </a:t>
            </a:r>
            <a:r>
              <a:rPr lang="en-GB" dirty="0">
                <a:hlinkClick r:id="rId5" tooltip="https://psyarxiv.com/wvm3x"/>
              </a:rPr>
              <a:t>https://psyarxiv.com/wvm3x</a:t>
            </a:r>
            <a:r>
              <a:rPr lang="en-GB" dirty="0"/>
              <a:t> </a:t>
            </a:r>
          </a:p>
          <a:p>
            <a:endParaRPr lang="en-GB" dirty="0"/>
          </a:p>
        </p:txBody>
      </p:sp>
    </p:spTree>
    <p:extLst>
      <p:ext uri="{BB962C8B-B14F-4D97-AF65-F5344CB8AC3E}">
        <p14:creationId xmlns:p14="http://schemas.microsoft.com/office/powerpoint/2010/main" val="355920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DBF7-4DF7-ED4E-9AF6-34D784D5F780}"/>
              </a:ext>
            </a:extLst>
          </p:cNvPr>
          <p:cNvSpPr>
            <a:spLocks noGrp="1"/>
          </p:cNvSpPr>
          <p:nvPr>
            <p:ph type="title"/>
          </p:nvPr>
        </p:nvSpPr>
        <p:spPr/>
        <p:txBody>
          <a:bodyPr/>
          <a:lstStyle/>
          <a:p>
            <a:r>
              <a:rPr lang="en-GB" dirty="0"/>
              <a:t>Online recruitment platforms</a:t>
            </a:r>
          </a:p>
        </p:txBody>
      </p:sp>
      <p:sp>
        <p:nvSpPr>
          <p:cNvPr id="3" name="Content Placeholder 2">
            <a:extLst>
              <a:ext uri="{FF2B5EF4-FFF2-40B4-BE49-F238E27FC236}">
                <a16:creationId xmlns:a16="http://schemas.microsoft.com/office/drawing/2014/main" id="{C2EB9748-2C91-0A40-B043-F9ACD3F4BC49}"/>
              </a:ext>
            </a:extLst>
          </p:cNvPr>
          <p:cNvSpPr>
            <a:spLocks noGrp="1"/>
          </p:cNvSpPr>
          <p:nvPr>
            <p:ph idx="1"/>
          </p:nvPr>
        </p:nvSpPr>
        <p:spPr>
          <a:xfrm>
            <a:off x="451339" y="1828800"/>
            <a:ext cx="5081953" cy="4501661"/>
          </a:xfrm>
        </p:spPr>
        <p:txBody>
          <a:bodyPr/>
          <a:lstStyle/>
          <a:p>
            <a:r>
              <a:rPr lang="en-GB" dirty="0"/>
              <a:t>Prolific Academic</a:t>
            </a:r>
          </a:p>
          <a:p>
            <a:endParaRPr lang="en-GB" dirty="0"/>
          </a:p>
          <a:p>
            <a:r>
              <a:rPr lang="en-GB" dirty="0"/>
              <a:t>Amazon’s Mechanical Turk (</a:t>
            </a:r>
            <a:r>
              <a:rPr lang="en-GB" dirty="0" err="1"/>
              <a:t>Mturk</a:t>
            </a:r>
            <a:r>
              <a:rPr lang="en-GB" dirty="0"/>
              <a:t>)/</a:t>
            </a:r>
            <a:r>
              <a:rPr lang="en-GB" dirty="0" err="1"/>
              <a:t>TurkPrime</a:t>
            </a:r>
            <a:endParaRPr lang="en-GB" dirty="0"/>
          </a:p>
          <a:p>
            <a:endParaRPr lang="en-GB" dirty="0"/>
          </a:p>
          <a:p>
            <a:r>
              <a:rPr lang="en-GB" dirty="0"/>
              <a:t>SONA</a:t>
            </a:r>
          </a:p>
        </p:txBody>
      </p:sp>
      <p:pic>
        <p:nvPicPr>
          <p:cNvPr id="7" name="Picture 6">
            <a:extLst>
              <a:ext uri="{FF2B5EF4-FFF2-40B4-BE49-F238E27FC236}">
                <a16:creationId xmlns:a16="http://schemas.microsoft.com/office/drawing/2014/main" id="{536573F9-75E1-7C41-A85D-FD2DACECE471}"/>
              </a:ext>
            </a:extLst>
          </p:cNvPr>
          <p:cNvPicPr>
            <a:picLocks noChangeAspect="1"/>
          </p:cNvPicPr>
          <p:nvPr/>
        </p:nvPicPr>
        <p:blipFill>
          <a:blip r:embed="rId2"/>
          <a:stretch>
            <a:fillRect/>
          </a:stretch>
        </p:blipFill>
        <p:spPr>
          <a:xfrm>
            <a:off x="5774857" y="1497378"/>
            <a:ext cx="6323358" cy="5299405"/>
          </a:xfrm>
          <a:prstGeom prst="rect">
            <a:avLst/>
          </a:prstGeom>
        </p:spPr>
      </p:pic>
    </p:spTree>
    <p:extLst>
      <p:ext uri="{BB962C8B-B14F-4D97-AF65-F5344CB8AC3E}">
        <p14:creationId xmlns:p14="http://schemas.microsoft.com/office/powerpoint/2010/main" val="46744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D602-AF3A-3246-B8D2-A1BBC1B67AC4}"/>
              </a:ext>
            </a:extLst>
          </p:cNvPr>
          <p:cNvSpPr>
            <a:spLocks noGrp="1"/>
          </p:cNvSpPr>
          <p:nvPr>
            <p:ph type="title"/>
          </p:nvPr>
        </p:nvSpPr>
        <p:spPr/>
        <p:txBody>
          <a:bodyPr/>
          <a:lstStyle/>
          <a:p>
            <a:r>
              <a:rPr lang="en-GB" dirty="0"/>
              <a:t>General advice</a:t>
            </a:r>
          </a:p>
        </p:txBody>
      </p:sp>
      <p:sp>
        <p:nvSpPr>
          <p:cNvPr id="3" name="Content Placeholder 2">
            <a:extLst>
              <a:ext uri="{FF2B5EF4-FFF2-40B4-BE49-F238E27FC236}">
                <a16:creationId xmlns:a16="http://schemas.microsoft.com/office/drawing/2014/main" id="{FE89BC2A-904D-9B47-B591-EAD7E95C6A06}"/>
              </a:ext>
            </a:extLst>
          </p:cNvPr>
          <p:cNvSpPr>
            <a:spLocks noGrp="1"/>
          </p:cNvSpPr>
          <p:nvPr>
            <p:ph idx="1"/>
          </p:nvPr>
        </p:nvSpPr>
        <p:spPr>
          <a:xfrm>
            <a:off x="838200" y="1825625"/>
            <a:ext cx="4683369" cy="4364160"/>
          </a:xfrm>
        </p:spPr>
        <p:txBody>
          <a:bodyPr>
            <a:noAutofit/>
          </a:bodyPr>
          <a:lstStyle/>
          <a:p>
            <a:r>
              <a:rPr lang="en-GB" sz="2500" dirty="0"/>
              <a:t>Check the </a:t>
            </a:r>
            <a:r>
              <a:rPr lang="en-GB" sz="2500" dirty="0" err="1"/>
              <a:t>timezone</a:t>
            </a:r>
            <a:r>
              <a:rPr lang="en-GB" sz="2500" dirty="0"/>
              <a:t> of the country e.g. UK/US before posting the study</a:t>
            </a:r>
          </a:p>
          <a:p>
            <a:endParaRPr lang="en-GB" sz="2500" dirty="0"/>
          </a:p>
          <a:p>
            <a:r>
              <a:rPr lang="en-GB" sz="2500" dirty="0"/>
              <a:t>Be at your email when the study is running – people will email you for help</a:t>
            </a:r>
          </a:p>
          <a:p>
            <a:endParaRPr lang="en-GB" sz="2500" dirty="0"/>
          </a:p>
          <a:p>
            <a:r>
              <a:rPr lang="en-GB" sz="2500" dirty="0" err="1"/>
              <a:t>MTurkers</a:t>
            </a:r>
            <a:r>
              <a:rPr lang="en-GB" sz="2500" dirty="0"/>
              <a:t> (participants) openly discuss studies and Requesters (experimenters) online</a:t>
            </a:r>
          </a:p>
          <a:p>
            <a:endParaRPr lang="en-GB" sz="2500" dirty="0"/>
          </a:p>
        </p:txBody>
      </p:sp>
      <p:pic>
        <p:nvPicPr>
          <p:cNvPr id="7" name="Picture 6">
            <a:extLst>
              <a:ext uri="{FF2B5EF4-FFF2-40B4-BE49-F238E27FC236}">
                <a16:creationId xmlns:a16="http://schemas.microsoft.com/office/drawing/2014/main" id="{5AEECAD4-195A-FE47-964D-AADBB33C96B8}"/>
              </a:ext>
            </a:extLst>
          </p:cNvPr>
          <p:cNvPicPr>
            <a:picLocks noChangeAspect="1"/>
          </p:cNvPicPr>
          <p:nvPr/>
        </p:nvPicPr>
        <p:blipFill>
          <a:blip r:embed="rId2"/>
          <a:stretch>
            <a:fillRect/>
          </a:stretch>
        </p:blipFill>
        <p:spPr>
          <a:xfrm>
            <a:off x="5780514" y="0"/>
            <a:ext cx="6411486" cy="6858000"/>
          </a:xfrm>
          <a:prstGeom prst="rect">
            <a:avLst/>
          </a:prstGeom>
        </p:spPr>
      </p:pic>
    </p:spTree>
    <p:extLst>
      <p:ext uri="{BB962C8B-B14F-4D97-AF65-F5344CB8AC3E}">
        <p14:creationId xmlns:p14="http://schemas.microsoft.com/office/powerpoint/2010/main" val="33859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39C95C-4348-F24F-8FF8-193AC722D95F}"/>
              </a:ext>
            </a:extLst>
          </p:cNvPr>
          <p:cNvPicPr>
            <a:picLocks noChangeAspect="1"/>
          </p:cNvPicPr>
          <p:nvPr/>
        </p:nvPicPr>
        <p:blipFill>
          <a:blip r:embed="rId2"/>
          <a:stretch>
            <a:fillRect/>
          </a:stretch>
        </p:blipFill>
        <p:spPr>
          <a:xfrm>
            <a:off x="-161082" y="0"/>
            <a:ext cx="6793302" cy="6858000"/>
          </a:xfrm>
          <a:prstGeom prst="rect">
            <a:avLst/>
          </a:prstGeom>
        </p:spPr>
      </p:pic>
    </p:spTree>
    <p:extLst>
      <p:ext uri="{BB962C8B-B14F-4D97-AF65-F5344CB8AC3E}">
        <p14:creationId xmlns:p14="http://schemas.microsoft.com/office/powerpoint/2010/main" val="494676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39C95C-4348-F24F-8FF8-193AC722D95F}"/>
              </a:ext>
            </a:extLst>
          </p:cNvPr>
          <p:cNvPicPr>
            <a:picLocks noChangeAspect="1"/>
          </p:cNvPicPr>
          <p:nvPr/>
        </p:nvPicPr>
        <p:blipFill>
          <a:blip r:embed="rId2"/>
          <a:stretch>
            <a:fillRect/>
          </a:stretch>
        </p:blipFill>
        <p:spPr>
          <a:xfrm>
            <a:off x="-161082" y="0"/>
            <a:ext cx="6793302" cy="6858000"/>
          </a:xfrm>
          <a:prstGeom prst="rect">
            <a:avLst/>
          </a:prstGeom>
        </p:spPr>
      </p:pic>
      <p:pic>
        <p:nvPicPr>
          <p:cNvPr id="9" name="Picture 8">
            <a:extLst>
              <a:ext uri="{FF2B5EF4-FFF2-40B4-BE49-F238E27FC236}">
                <a16:creationId xmlns:a16="http://schemas.microsoft.com/office/drawing/2014/main" id="{BAFE8FC3-362B-0F4E-9A9F-F80867053F79}"/>
              </a:ext>
            </a:extLst>
          </p:cNvPr>
          <p:cNvPicPr>
            <a:picLocks noChangeAspect="1"/>
          </p:cNvPicPr>
          <p:nvPr/>
        </p:nvPicPr>
        <p:blipFill>
          <a:blip r:embed="rId3"/>
          <a:stretch>
            <a:fillRect/>
          </a:stretch>
        </p:blipFill>
        <p:spPr>
          <a:xfrm>
            <a:off x="6632220" y="0"/>
            <a:ext cx="5136326" cy="6858000"/>
          </a:xfrm>
          <a:prstGeom prst="rect">
            <a:avLst/>
          </a:prstGeom>
        </p:spPr>
      </p:pic>
    </p:spTree>
    <p:extLst>
      <p:ext uri="{BB962C8B-B14F-4D97-AF65-F5344CB8AC3E}">
        <p14:creationId xmlns:p14="http://schemas.microsoft.com/office/powerpoint/2010/main" val="80375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C76EC-AB46-6046-BB4D-5CE7EB1A41BF}"/>
              </a:ext>
            </a:extLst>
          </p:cNvPr>
          <p:cNvSpPr>
            <a:spLocks noGrp="1"/>
          </p:cNvSpPr>
          <p:nvPr>
            <p:ph type="title"/>
          </p:nvPr>
        </p:nvSpPr>
        <p:spPr/>
        <p:txBody>
          <a:bodyPr/>
          <a:lstStyle/>
          <a:p>
            <a:r>
              <a:rPr lang="en-GB" dirty="0"/>
              <a:t>Paying participants</a:t>
            </a:r>
          </a:p>
        </p:txBody>
      </p:sp>
      <p:sp>
        <p:nvSpPr>
          <p:cNvPr id="3" name="Content Placeholder 2">
            <a:extLst>
              <a:ext uri="{FF2B5EF4-FFF2-40B4-BE49-F238E27FC236}">
                <a16:creationId xmlns:a16="http://schemas.microsoft.com/office/drawing/2014/main" id="{20B68423-DCEC-4A4B-AA7B-37CD18927A0A}"/>
              </a:ext>
            </a:extLst>
          </p:cNvPr>
          <p:cNvSpPr>
            <a:spLocks noGrp="1"/>
          </p:cNvSpPr>
          <p:nvPr>
            <p:ph idx="1"/>
          </p:nvPr>
        </p:nvSpPr>
        <p:spPr>
          <a:xfrm>
            <a:off x="838200" y="1897545"/>
            <a:ext cx="6394938" cy="4843224"/>
          </a:xfrm>
        </p:spPr>
        <p:txBody>
          <a:bodyPr>
            <a:normAutofit fontScale="77500" lnSpcReduction="20000"/>
          </a:bodyPr>
          <a:lstStyle/>
          <a:p>
            <a:r>
              <a:rPr lang="en-GB" dirty="0"/>
              <a:t>PA and </a:t>
            </a:r>
            <a:r>
              <a:rPr lang="en-GB" dirty="0" err="1"/>
              <a:t>MTurk</a:t>
            </a:r>
            <a:r>
              <a:rPr lang="en-GB" dirty="0"/>
              <a:t> -&gt; participants paid at least minimum wage (GPB or US)</a:t>
            </a:r>
          </a:p>
          <a:p>
            <a:endParaRPr lang="en-GB" dirty="0"/>
          </a:p>
          <a:p>
            <a:r>
              <a:rPr lang="en-GB" dirty="0"/>
              <a:t>Reviewers will query payment if too small</a:t>
            </a:r>
          </a:p>
          <a:p>
            <a:endParaRPr lang="en-GB" dirty="0"/>
          </a:p>
          <a:p>
            <a:r>
              <a:rPr lang="en-GB" dirty="0"/>
              <a:t>I usually pay a bonus for longer/repeat experiments</a:t>
            </a:r>
          </a:p>
          <a:p>
            <a:endParaRPr lang="en-GB" dirty="0"/>
          </a:p>
          <a:p>
            <a:r>
              <a:rPr lang="en-GB" dirty="0"/>
              <a:t>For ethical reasons, usually pay everyone, even people who didn’t complete the study (and just blacklist from future studies). On </a:t>
            </a:r>
            <a:r>
              <a:rPr lang="en-GB" dirty="0" err="1"/>
              <a:t>MTurk</a:t>
            </a:r>
            <a:r>
              <a:rPr lang="en-GB" dirty="0"/>
              <a:t> if you don’t pay people, it really harms their score + likelihood of future work.</a:t>
            </a:r>
          </a:p>
          <a:p>
            <a:endParaRPr lang="en-GB" dirty="0"/>
          </a:p>
          <a:p>
            <a:r>
              <a:rPr lang="en-GB" dirty="0"/>
              <a:t>Also, trying to manually search through e.g. 1,000 responses = T.E.D.I.O.U.S</a:t>
            </a:r>
          </a:p>
        </p:txBody>
      </p:sp>
      <p:pic>
        <p:nvPicPr>
          <p:cNvPr id="5" name="Picture 4">
            <a:extLst>
              <a:ext uri="{FF2B5EF4-FFF2-40B4-BE49-F238E27FC236}">
                <a16:creationId xmlns:a16="http://schemas.microsoft.com/office/drawing/2014/main" id="{BFEC45D6-5FB4-BC41-9439-395F17E4BCE3}"/>
              </a:ext>
            </a:extLst>
          </p:cNvPr>
          <p:cNvPicPr>
            <a:picLocks noChangeAspect="1"/>
          </p:cNvPicPr>
          <p:nvPr/>
        </p:nvPicPr>
        <p:blipFill>
          <a:blip r:embed="rId2"/>
          <a:stretch>
            <a:fillRect/>
          </a:stretch>
        </p:blipFill>
        <p:spPr>
          <a:xfrm>
            <a:off x="7649948" y="0"/>
            <a:ext cx="4542052" cy="6858000"/>
          </a:xfrm>
          <a:prstGeom prst="rect">
            <a:avLst/>
          </a:prstGeom>
        </p:spPr>
      </p:pic>
    </p:spTree>
    <p:extLst>
      <p:ext uri="{BB962C8B-B14F-4D97-AF65-F5344CB8AC3E}">
        <p14:creationId xmlns:p14="http://schemas.microsoft.com/office/powerpoint/2010/main" val="4038604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0450-8B0B-B840-92F2-54B8163291D8}"/>
              </a:ext>
            </a:extLst>
          </p:cNvPr>
          <p:cNvSpPr>
            <a:spLocks noGrp="1"/>
          </p:cNvSpPr>
          <p:nvPr>
            <p:ph type="title"/>
          </p:nvPr>
        </p:nvSpPr>
        <p:spPr/>
        <p:txBody>
          <a:bodyPr/>
          <a:lstStyle/>
          <a:p>
            <a:r>
              <a:rPr lang="en-GB" dirty="0"/>
              <a:t>Paying participants</a:t>
            </a:r>
          </a:p>
        </p:txBody>
      </p:sp>
      <p:sp>
        <p:nvSpPr>
          <p:cNvPr id="3" name="Content Placeholder 2">
            <a:extLst>
              <a:ext uri="{FF2B5EF4-FFF2-40B4-BE49-F238E27FC236}">
                <a16:creationId xmlns:a16="http://schemas.microsoft.com/office/drawing/2014/main" id="{38ACF3D0-3810-D640-B58A-4AF116CC7562}"/>
              </a:ext>
            </a:extLst>
          </p:cNvPr>
          <p:cNvSpPr>
            <a:spLocks noGrp="1"/>
          </p:cNvSpPr>
          <p:nvPr>
            <p:ph idx="1"/>
          </p:nvPr>
        </p:nvSpPr>
        <p:spPr>
          <a:xfrm>
            <a:off x="838200" y="1825624"/>
            <a:ext cx="10908323" cy="4223483"/>
          </a:xfrm>
        </p:spPr>
        <p:txBody>
          <a:bodyPr>
            <a:normAutofit fontScale="92500" lnSpcReduction="10000"/>
          </a:bodyPr>
          <a:lstStyle/>
          <a:p>
            <a:r>
              <a:rPr lang="en-GB" dirty="0"/>
              <a:t>Some testing software will let you set up secret codes or links to the completion page on </a:t>
            </a:r>
            <a:r>
              <a:rPr lang="en-GB" dirty="0" err="1"/>
              <a:t>MTurk</a:t>
            </a:r>
            <a:r>
              <a:rPr lang="en-GB" dirty="0"/>
              <a:t>/PA at the end of your study; then participants can be automatically paid as soon as they complete or fill out the secret code</a:t>
            </a:r>
          </a:p>
          <a:p>
            <a:endParaRPr lang="en-GB" dirty="0"/>
          </a:p>
          <a:p>
            <a:r>
              <a:rPr lang="en-GB" dirty="0"/>
              <a:t>Some testing software will let you do the same on SONA so participants automatically get credited when they finish (E.g. Qualtrics, Testable, </a:t>
            </a:r>
            <a:r>
              <a:rPr lang="en-GB" dirty="0" err="1"/>
              <a:t>Inquisit</a:t>
            </a:r>
            <a:r>
              <a:rPr lang="en-GB" dirty="0"/>
              <a:t> – Gorilla?)</a:t>
            </a:r>
          </a:p>
          <a:p>
            <a:endParaRPr lang="en-GB" dirty="0"/>
          </a:p>
          <a:p>
            <a:r>
              <a:rPr lang="en-GB" dirty="0"/>
              <a:t>Payment/contacting participants on </a:t>
            </a:r>
            <a:r>
              <a:rPr lang="en-GB" dirty="0" err="1"/>
              <a:t>MTurk</a:t>
            </a:r>
            <a:r>
              <a:rPr lang="en-GB" dirty="0"/>
              <a:t> is accessed only within one account, so it makes more sense to have a lab account e.g. if PhD students are running experiments</a:t>
            </a:r>
          </a:p>
          <a:p>
            <a:endParaRPr lang="en-GB" dirty="0"/>
          </a:p>
        </p:txBody>
      </p:sp>
      <p:pic>
        <p:nvPicPr>
          <p:cNvPr id="5" name="Picture 4">
            <a:extLst>
              <a:ext uri="{FF2B5EF4-FFF2-40B4-BE49-F238E27FC236}">
                <a16:creationId xmlns:a16="http://schemas.microsoft.com/office/drawing/2014/main" id="{449A41A7-1B5C-6543-AD74-652279648D7E}"/>
              </a:ext>
            </a:extLst>
          </p:cNvPr>
          <p:cNvPicPr>
            <a:picLocks noChangeAspect="1"/>
          </p:cNvPicPr>
          <p:nvPr/>
        </p:nvPicPr>
        <p:blipFill rotWithShape="1">
          <a:blip r:embed="rId2"/>
          <a:srcRect r="30577"/>
          <a:stretch/>
        </p:blipFill>
        <p:spPr>
          <a:xfrm>
            <a:off x="2895600" y="4567086"/>
            <a:ext cx="6400800" cy="2290914"/>
          </a:xfrm>
          <a:prstGeom prst="rect">
            <a:avLst/>
          </a:prstGeom>
        </p:spPr>
      </p:pic>
    </p:spTree>
    <p:extLst>
      <p:ext uri="{BB962C8B-B14F-4D97-AF65-F5344CB8AC3E}">
        <p14:creationId xmlns:p14="http://schemas.microsoft.com/office/powerpoint/2010/main" val="307435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D602-AF3A-3246-B8D2-A1BBC1B67AC4}"/>
              </a:ext>
            </a:extLst>
          </p:cNvPr>
          <p:cNvSpPr>
            <a:spLocks noGrp="1"/>
          </p:cNvSpPr>
          <p:nvPr>
            <p:ph type="title"/>
          </p:nvPr>
        </p:nvSpPr>
        <p:spPr/>
        <p:txBody>
          <a:bodyPr/>
          <a:lstStyle/>
          <a:p>
            <a:r>
              <a:rPr lang="en-GB" dirty="0"/>
              <a:t>Criteria for participants</a:t>
            </a:r>
          </a:p>
        </p:txBody>
      </p:sp>
      <p:sp>
        <p:nvSpPr>
          <p:cNvPr id="3" name="Content Placeholder 2">
            <a:extLst>
              <a:ext uri="{FF2B5EF4-FFF2-40B4-BE49-F238E27FC236}">
                <a16:creationId xmlns:a16="http://schemas.microsoft.com/office/drawing/2014/main" id="{FE89BC2A-904D-9B47-B591-EAD7E95C6A06}"/>
              </a:ext>
            </a:extLst>
          </p:cNvPr>
          <p:cNvSpPr>
            <a:spLocks noGrp="1"/>
          </p:cNvSpPr>
          <p:nvPr>
            <p:ph idx="1"/>
          </p:nvPr>
        </p:nvSpPr>
        <p:spPr>
          <a:xfrm>
            <a:off x="498996" y="1825625"/>
            <a:ext cx="11353800" cy="4351338"/>
          </a:xfrm>
        </p:spPr>
        <p:txBody>
          <a:bodyPr/>
          <a:lstStyle/>
          <a:p>
            <a:r>
              <a:rPr lang="en-GB" dirty="0"/>
              <a:t>When running experiment on </a:t>
            </a:r>
            <a:r>
              <a:rPr lang="en-GB" dirty="0" err="1"/>
              <a:t>MTurk</a:t>
            </a:r>
            <a:r>
              <a:rPr lang="en-GB" dirty="0"/>
              <a:t> it is important to set good criteria.</a:t>
            </a:r>
          </a:p>
          <a:p>
            <a:r>
              <a:rPr lang="en-GB" dirty="0"/>
              <a:t>Pick people who understand English! (e.g. set to UK or US)</a:t>
            </a:r>
          </a:p>
          <a:p>
            <a:r>
              <a:rPr lang="en-GB" dirty="0"/>
              <a:t>Pick people who have experience in doing Turk </a:t>
            </a:r>
            <a:r>
              <a:rPr lang="en-GB" dirty="0" err="1"/>
              <a:t>exps</a:t>
            </a:r>
            <a:r>
              <a:rPr lang="en-GB" dirty="0"/>
              <a:t> (not beginners)</a:t>
            </a:r>
            <a:br>
              <a:rPr lang="en-GB" dirty="0"/>
            </a:br>
            <a:r>
              <a:rPr lang="en-GB" dirty="0"/>
              <a:t>(see number of hits)</a:t>
            </a:r>
          </a:p>
          <a:p>
            <a:endParaRPr lang="en-GB" dirty="0"/>
          </a:p>
          <a:p>
            <a:endParaRPr lang="en-GB" dirty="0"/>
          </a:p>
        </p:txBody>
      </p:sp>
      <p:pic>
        <p:nvPicPr>
          <p:cNvPr id="4" name="Picture 3">
            <a:extLst>
              <a:ext uri="{FF2B5EF4-FFF2-40B4-BE49-F238E27FC236}">
                <a16:creationId xmlns:a16="http://schemas.microsoft.com/office/drawing/2014/main" id="{894CF3C0-E20A-1B44-9FC2-0241B3B7EF98}"/>
              </a:ext>
            </a:extLst>
          </p:cNvPr>
          <p:cNvPicPr>
            <a:picLocks noChangeAspect="1"/>
          </p:cNvPicPr>
          <p:nvPr/>
        </p:nvPicPr>
        <p:blipFill>
          <a:blip r:embed="rId3"/>
          <a:stretch>
            <a:fillRect/>
          </a:stretch>
        </p:blipFill>
        <p:spPr>
          <a:xfrm>
            <a:off x="1998509" y="4001294"/>
            <a:ext cx="8354773" cy="2448975"/>
          </a:xfrm>
          <a:prstGeom prst="rect">
            <a:avLst/>
          </a:prstGeom>
        </p:spPr>
      </p:pic>
    </p:spTree>
    <p:extLst>
      <p:ext uri="{BB962C8B-B14F-4D97-AF65-F5344CB8AC3E}">
        <p14:creationId xmlns:p14="http://schemas.microsoft.com/office/powerpoint/2010/main" val="160284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4E3F-FDC7-054F-BCC2-C71333E22750}"/>
              </a:ext>
            </a:extLst>
          </p:cNvPr>
          <p:cNvSpPr>
            <a:spLocks noGrp="1"/>
          </p:cNvSpPr>
          <p:nvPr>
            <p:ph type="title"/>
          </p:nvPr>
        </p:nvSpPr>
        <p:spPr/>
        <p:txBody>
          <a:bodyPr/>
          <a:lstStyle/>
          <a:p>
            <a:r>
              <a:rPr lang="en-GB" dirty="0"/>
              <a:t>Screening participants (ethnicity, age etc)</a:t>
            </a:r>
          </a:p>
        </p:txBody>
      </p:sp>
      <p:pic>
        <p:nvPicPr>
          <p:cNvPr id="5" name="Picture 4">
            <a:extLst>
              <a:ext uri="{FF2B5EF4-FFF2-40B4-BE49-F238E27FC236}">
                <a16:creationId xmlns:a16="http://schemas.microsoft.com/office/drawing/2014/main" id="{70445E28-3122-514F-B5A8-D693D6D167E1}"/>
              </a:ext>
            </a:extLst>
          </p:cNvPr>
          <p:cNvPicPr>
            <a:picLocks noChangeAspect="1"/>
          </p:cNvPicPr>
          <p:nvPr/>
        </p:nvPicPr>
        <p:blipFill>
          <a:blip r:embed="rId3"/>
          <a:stretch>
            <a:fillRect/>
          </a:stretch>
        </p:blipFill>
        <p:spPr>
          <a:xfrm>
            <a:off x="0" y="1507937"/>
            <a:ext cx="11457709" cy="4105218"/>
          </a:xfrm>
          <a:prstGeom prst="rect">
            <a:avLst/>
          </a:prstGeom>
        </p:spPr>
      </p:pic>
    </p:spTree>
    <p:extLst>
      <p:ext uri="{BB962C8B-B14F-4D97-AF65-F5344CB8AC3E}">
        <p14:creationId xmlns:p14="http://schemas.microsoft.com/office/powerpoint/2010/main" val="75149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A08E1E91A2DF44AD104B99B3793310" ma:contentTypeVersion="9" ma:contentTypeDescription="Create a new document." ma:contentTypeScope="" ma:versionID="53282050b2ba5281fa821dbc4cbbf0e5">
  <xsd:schema xmlns:xsd="http://www.w3.org/2001/XMLSchema" xmlns:xs="http://www.w3.org/2001/XMLSchema" xmlns:p="http://schemas.microsoft.com/office/2006/metadata/properties" xmlns:ns2="3d31ebe0-dd2a-4e7a-a507-dafc9c129f12" targetNamespace="http://schemas.microsoft.com/office/2006/metadata/properties" ma:root="true" ma:fieldsID="8c83451678723f820039834b4a9d05ea" ns2:_="">
    <xsd:import namespace="3d31ebe0-dd2a-4e7a-a507-dafc9c129f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1ebe0-dd2a-4e7a-a507-dafc9c129f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8AC8F2-1D2D-4C20-8D85-BD30608A4E72}"/>
</file>

<file path=customXml/itemProps2.xml><?xml version="1.0" encoding="utf-8"?>
<ds:datastoreItem xmlns:ds="http://schemas.openxmlformats.org/officeDocument/2006/customXml" ds:itemID="{A5E256D6-A219-41EE-8805-BAF9FBAD1A45}"/>
</file>

<file path=customXml/itemProps3.xml><?xml version="1.0" encoding="utf-8"?>
<ds:datastoreItem xmlns:ds="http://schemas.openxmlformats.org/officeDocument/2006/customXml" ds:itemID="{9604C55B-E3B0-40BB-B78C-AF0101A4CC1B}"/>
</file>

<file path=docProps/app.xml><?xml version="1.0" encoding="utf-8"?>
<Properties xmlns="http://schemas.openxmlformats.org/officeDocument/2006/extended-properties" xmlns:vt="http://schemas.openxmlformats.org/officeDocument/2006/docPropsVTypes">
  <TotalTime>195</TotalTime>
  <Words>1331</Words>
  <Application>Microsoft Macintosh PowerPoint</Application>
  <PresentationFormat>Widescreen</PresentationFormat>
  <Paragraphs>103</Paragraphs>
  <Slides>16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Online testing tips</vt:lpstr>
      <vt:lpstr>Online recruitment platforms</vt:lpstr>
      <vt:lpstr>General advice</vt:lpstr>
      <vt:lpstr>PowerPoint Presentation</vt:lpstr>
      <vt:lpstr>PowerPoint Presentation</vt:lpstr>
      <vt:lpstr>Paying participants</vt:lpstr>
      <vt:lpstr>Paying participants</vt:lpstr>
      <vt:lpstr>Criteria for participants</vt:lpstr>
      <vt:lpstr>Screening participants (ethnicity, age etc)</vt:lpstr>
      <vt:lpstr>Screening participants (ethnicity, age etc)</vt:lpstr>
      <vt:lpstr>Screening participants (ethnicity, age etc)</vt:lpstr>
      <vt:lpstr>Screening participants (ethnicity, age etc)</vt:lpstr>
      <vt:lpstr>Experimental Instructions</vt:lpstr>
      <vt:lpstr>Internal quality control checks</vt:lpstr>
      <vt:lpstr>Ethics – BPS guide to online testing</vt:lpstr>
      <vt:lpstr>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testing tips</dc:title>
  <dc:creator>Clare Sutherland</dc:creator>
  <cp:lastModifiedBy>Clare Sutherland</cp:lastModifiedBy>
  <cp:revision>95</cp:revision>
  <dcterms:created xsi:type="dcterms:W3CDTF">2020-04-02T11:49:30Z</dcterms:created>
  <dcterms:modified xsi:type="dcterms:W3CDTF">2020-04-09T11:11:48Z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0x01010055A08E1E91A2DF44AD104B99B3793310</vt:lpwstr>
  </property>
</Properties>
</file>